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5"/>
  </p:sldMasterIdLst>
  <p:notesMasterIdLst>
    <p:notesMasterId r:id="rId3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Lst>
  <p:sldSz cx="18288000" cy="10287000"/>
  <p:notesSz cx="6858000" cy="9144000"/>
  <p:embeddedFontLst>
    <p:embeddedFont>
      <p:font typeface="Arial Bold" panose="020B0704020202020204" pitchFamily="34" charset="0"/>
      <p:regular r:id="rId36"/>
      <p:bold r:id="rId37"/>
    </p:embeddedFont>
    <p:embeddedFont>
      <p:font typeface="Gotham" panose="020B0604020202020204" charset="0"/>
      <p:regular r:id="rId38"/>
    </p:embeddedFont>
    <p:embeddedFont>
      <p:font typeface="Gotham Bold" panose="020B0604020202020204"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1258E0-16FF-4C68-B940-9B8ECD1657AF}" v="1" dt="2025-08-18T22:32:24.5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2" d="100"/>
          <a:sy n="52" d="100"/>
        </p:scale>
        <p:origin x="850"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font" Target="fonts/font4.fntdata"/><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font" Target="fonts/font2.fntdata"/><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font" Target="fonts/font1.fntdata"/><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43"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font" Target="fonts/font3.fntdata"/><Relationship Id="rId20" Type="http://schemas.openxmlformats.org/officeDocument/2006/relationships/slide" Target="slides/slide15.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ie Mathurin" userId="65a6641a-8fac-4db3-be14-3e9b41ac6a24" providerId="ADAL" clId="{25347948-C5CE-4A5B-ACEC-D28E05645F41}"/>
    <pc:docChg chg="modSld">
      <pc:chgData name="Katie Mathurin" userId="65a6641a-8fac-4db3-be14-3e9b41ac6a24" providerId="ADAL" clId="{25347948-C5CE-4A5B-ACEC-D28E05645F41}" dt="2025-08-19T16:15:34.538" v="17" actId="20577"/>
      <pc:docMkLst>
        <pc:docMk/>
      </pc:docMkLst>
      <pc:sldChg chg="modSp mod">
        <pc:chgData name="Katie Mathurin" userId="65a6641a-8fac-4db3-be14-3e9b41ac6a24" providerId="ADAL" clId="{25347948-C5CE-4A5B-ACEC-D28E05645F41}" dt="2025-08-19T14:46:23.086" v="8" actId="20577"/>
        <pc:sldMkLst>
          <pc:docMk/>
          <pc:sldMk cId="0" sldId="256"/>
        </pc:sldMkLst>
        <pc:spChg chg="mod">
          <ac:chgData name="Katie Mathurin" userId="65a6641a-8fac-4db3-be14-3e9b41ac6a24" providerId="ADAL" clId="{25347948-C5CE-4A5B-ACEC-D28E05645F41}" dt="2025-08-19T14:46:23.086" v="8" actId="20577"/>
          <ac:spMkLst>
            <pc:docMk/>
            <pc:sldMk cId="0" sldId="256"/>
            <ac:spMk id="4" creationId="{00000000-0000-0000-0000-000000000000}"/>
          </ac:spMkLst>
        </pc:spChg>
      </pc:sldChg>
      <pc:sldChg chg="modSp mod">
        <pc:chgData name="Katie Mathurin" userId="65a6641a-8fac-4db3-be14-3e9b41ac6a24" providerId="ADAL" clId="{25347948-C5CE-4A5B-ACEC-D28E05645F41}" dt="2025-08-19T14:47:02.244" v="10" actId="1076"/>
        <pc:sldMkLst>
          <pc:docMk/>
          <pc:sldMk cId="0" sldId="257"/>
        </pc:sldMkLst>
        <pc:spChg chg="mod">
          <ac:chgData name="Katie Mathurin" userId="65a6641a-8fac-4db3-be14-3e9b41ac6a24" providerId="ADAL" clId="{25347948-C5CE-4A5B-ACEC-D28E05645F41}" dt="2025-08-19T14:47:02.244" v="10" actId="1076"/>
          <ac:spMkLst>
            <pc:docMk/>
            <pc:sldMk cId="0" sldId="257"/>
            <ac:spMk id="29" creationId="{00000000-0000-0000-0000-000000000000}"/>
          </ac:spMkLst>
        </pc:spChg>
        <pc:grpChg chg="mod">
          <ac:chgData name="Katie Mathurin" userId="65a6641a-8fac-4db3-be14-3e9b41ac6a24" providerId="ADAL" clId="{25347948-C5CE-4A5B-ACEC-D28E05645F41}" dt="2025-08-19T14:46:57.725" v="9" actId="1076"/>
          <ac:grpSpMkLst>
            <pc:docMk/>
            <pc:sldMk cId="0" sldId="257"/>
            <ac:grpSpMk id="26" creationId="{00000000-0000-0000-0000-000000000000}"/>
          </ac:grpSpMkLst>
        </pc:grpChg>
      </pc:sldChg>
      <pc:sldChg chg="modSp mod">
        <pc:chgData name="Katie Mathurin" userId="65a6641a-8fac-4db3-be14-3e9b41ac6a24" providerId="ADAL" clId="{25347948-C5CE-4A5B-ACEC-D28E05645F41}" dt="2025-08-19T16:15:34.538" v="17" actId="20577"/>
        <pc:sldMkLst>
          <pc:docMk/>
          <pc:sldMk cId="0" sldId="278"/>
        </pc:sldMkLst>
        <pc:spChg chg="mod">
          <ac:chgData name="Katie Mathurin" userId="65a6641a-8fac-4db3-be14-3e9b41ac6a24" providerId="ADAL" clId="{25347948-C5CE-4A5B-ACEC-D28E05645F41}" dt="2025-08-19T16:15:34.538" v="17" actId="20577"/>
          <ac:spMkLst>
            <pc:docMk/>
            <pc:sldMk cId="0" sldId="278"/>
            <ac:spMk id="3" creationId="{00000000-0000-0000-0000-000000000000}"/>
          </ac:spMkLst>
        </pc:spChg>
      </pc:sldChg>
    </pc:docChg>
  </pc:docChgLst>
  <pc:docChgLst>
    <pc:chgData name="Anne Gueinzius" userId="539812c9-2f89-4088-bc61-93a555b5d1e7" providerId="ADAL" clId="{C61258E0-16FF-4C68-B940-9B8ECD1657AF}"/>
    <pc:docChg chg="modSld">
      <pc:chgData name="Anne Gueinzius" userId="539812c9-2f89-4088-bc61-93a555b5d1e7" providerId="ADAL" clId="{C61258E0-16FF-4C68-B940-9B8ECD1657AF}" dt="2025-08-18T23:08:19.846" v="97" actId="20577"/>
      <pc:docMkLst>
        <pc:docMk/>
      </pc:docMkLst>
      <pc:sldChg chg="modSp mod">
        <pc:chgData name="Anne Gueinzius" userId="539812c9-2f89-4088-bc61-93a555b5d1e7" providerId="ADAL" clId="{C61258E0-16FF-4C68-B940-9B8ECD1657AF}" dt="2025-08-18T22:47:18.669" v="57" actId="20577"/>
        <pc:sldMkLst>
          <pc:docMk/>
          <pc:sldMk cId="0" sldId="257"/>
        </pc:sldMkLst>
        <pc:spChg chg="mod">
          <ac:chgData name="Anne Gueinzius" userId="539812c9-2f89-4088-bc61-93a555b5d1e7" providerId="ADAL" clId="{C61258E0-16FF-4C68-B940-9B8ECD1657AF}" dt="2025-08-18T22:47:18.669" v="57" actId="20577"/>
          <ac:spMkLst>
            <pc:docMk/>
            <pc:sldMk cId="0" sldId="257"/>
            <ac:spMk id="13" creationId="{00000000-0000-0000-0000-000000000000}"/>
          </ac:spMkLst>
        </pc:spChg>
      </pc:sldChg>
      <pc:sldChg chg="modSp mod">
        <pc:chgData name="Anne Gueinzius" userId="539812c9-2f89-4088-bc61-93a555b5d1e7" providerId="ADAL" clId="{C61258E0-16FF-4C68-B940-9B8ECD1657AF}" dt="2025-08-18T22:52:17.364" v="89" actId="20577"/>
        <pc:sldMkLst>
          <pc:docMk/>
          <pc:sldMk cId="0" sldId="258"/>
        </pc:sldMkLst>
        <pc:spChg chg="mod">
          <ac:chgData name="Anne Gueinzius" userId="539812c9-2f89-4088-bc61-93a555b5d1e7" providerId="ADAL" clId="{C61258E0-16FF-4C68-B940-9B8ECD1657AF}" dt="2025-08-18T22:52:17.364" v="89" actId="20577"/>
          <ac:spMkLst>
            <pc:docMk/>
            <pc:sldMk cId="0" sldId="258"/>
            <ac:spMk id="2" creationId="{00000000-0000-0000-0000-000000000000}"/>
          </ac:spMkLst>
        </pc:spChg>
        <pc:spChg chg="mod">
          <ac:chgData name="Anne Gueinzius" userId="539812c9-2f89-4088-bc61-93a555b5d1e7" providerId="ADAL" clId="{C61258E0-16FF-4C68-B940-9B8ECD1657AF}" dt="2025-08-18T22:04:34.537" v="3" actId="20577"/>
          <ac:spMkLst>
            <pc:docMk/>
            <pc:sldMk cId="0" sldId="258"/>
            <ac:spMk id="8" creationId="{00000000-0000-0000-0000-000000000000}"/>
          </ac:spMkLst>
        </pc:spChg>
      </pc:sldChg>
      <pc:sldChg chg="modNotesTx">
        <pc:chgData name="Anne Gueinzius" userId="539812c9-2f89-4088-bc61-93a555b5d1e7" providerId="ADAL" clId="{C61258E0-16FF-4C68-B940-9B8ECD1657AF}" dt="2025-08-18T22:31:01.929" v="53" actId="20577"/>
        <pc:sldMkLst>
          <pc:docMk/>
          <pc:sldMk cId="0" sldId="263"/>
        </pc:sldMkLst>
      </pc:sldChg>
      <pc:sldChg chg="modNotesTx">
        <pc:chgData name="Anne Gueinzius" userId="539812c9-2f89-4088-bc61-93a555b5d1e7" providerId="ADAL" clId="{C61258E0-16FF-4C68-B940-9B8ECD1657AF}" dt="2025-08-18T23:08:19.846" v="97" actId="20577"/>
        <pc:sldMkLst>
          <pc:docMk/>
          <pc:sldMk cId="0" sldId="26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984140-FB4D-42B3-B451-6AF4CBBACC99}" type="datetimeFigureOut">
              <a:rPr lang="en-US" smtClean="0"/>
              <a:t>8/19/2025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440D6D-C6F2-42EC-8BB1-9446797F7D4B}" type="slidenum">
              <a:rPr lang="en-US" smtClean="0"/>
              <a:t>‹#›</a:t>
            </a:fld>
            <a:endParaRPr lang="en-US"/>
          </a:p>
        </p:txBody>
      </p:sp>
    </p:spTree>
    <p:extLst>
      <p:ext uri="{BB962C8B-B14F-4D97-AF65-F5344CB8AC3E}">
        <p14:creationId xmlns:p14="http://schemas.microsoft.com/office/powerpoint/2010/main" val="2551745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revisor.mn.gov/statutes/cite/260C.212#stat.260C.212.9"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revisor.mn.gov/statutes/cite/260.012"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260C.223 Is the statutory reference </a:t>
            </a:r>
            <a:r>
              <a:rPr lang="en-US" sz="1200" b="0" i="0" kern="1200" dirty="0">
                <a:solidFill>
                  <a:schemeClr val="tx1"/>
                </a:solidFill>
                <a:effectLst/>
                <a:latin typeface="+mn-lt"/>
                <a:ea typeface="+mn-ea"/>
                <a:cs typeface="+mn-cs"/>
              </a:rPr>
              <a:t>(b) Concurrent permanency planning involves a planning process for children who are placed out of the home of their parents pursuant to a court order, or who have been voluntarily placed out of the home by the parents for 60 days or more and who are not developmentally disabled or emotionally disabled under section </a:t>
            </a:r>
            <a:r>
              <a:rPr lang="en-US" sz="1200" b="0" i="0" u="sng" kern="1200" dirty="0">
                <a:solidFill>
                  <a:schemeClr val="tx1"/>
                </a:solidFill>
                <a:effectLst/>
                <a:latin typeface="+mn-lt"/>
                <a:ea typeface="+mn-ea"/>
                <a:cs typeface="+mn-cs"/>
                <a:hlinkClick r:id="rId3"/>
              </a:rPr>
              <a:t>260C.212, subdivision 9</a:t>
            </a:r>
            <a:r>
              <a:rPr lang="en-US" sz="1200" b="0" i="0" kern="1200" dirty="0">
                <a:solidFill>
                  <a:schemeClr val="tx1"/>
                </a:solidFill>
                <a:effectLst/>
                <a:latin typeface="+mn-lt"/>
                <a:ea typeface="+mn-ea"/>
                <a:cs typeface="+mn-cs"/>
              </a:rPr>
              <a:t>. The responsible social services agency shall develop an alternative permanency plan while making reasonable efforts for reunification of the child with the family, if required by section </a:t>
            </a:r>
            <a:r>
              <a:rPr lang="en-US" sz="1200" b="0" i="0" u="sng" kern="1200" dirty="0">
                <a:solidFill>
                  <a:schemeClr val="tx1"/>
                </a:solidFill>
                <a:effectLst/>
                <a:latin typeface="+mn-lt"/>
                <a:ea typeface="+mn-ea"/>
                <a:cs typeface="+mn-cs"/>
                <a:hlinkClick r:id="rId4"/>
              </a:rPr>
              <a:t>260.012</a:t>
            </a:r>
            <a:r>
              <a:rPr lang="en-US" sz="1200" b="0" i="0" kern="1200" dirty="0">
                <a:solidFill>
                  <a:schemeClr val="tx1"/>
                </a:solidFill>
                <a:effectLst/>
                <a:latin typeface="+mn-lt"/>
                <a:ea typeface="+mn-ea"/>
                <a:cs typeface="+mn-cs"/>
              </a:rPr>
              <a:t>. The goals of concurrent permanency planning are to:</a:t>
            </a:r>
          </a:p>
          <a:p>
            <a:r>
              <a:rPr lang="en-US" sz="1200" b="0" i="0" kern="1200" dirty="0">
                <a:solidFill>
                  <a:schemeClr val="tx1"/>
                </a:solidFill>
                <a:effectLst/>
                <a:latin typeface="+mn-lt"/>
                <a:ea typeface="+mn-ea"/>
                <a:cs typeface="+mn-cs"/>
              </a:rPr>
              <a:t>(1) achieve early permanency for children;</a:t>
            </a:r>
          </a:p>
          <a:p>
            <a:r>
              <a:rPr lang="en-US" sz="1200" b="0" i="0" kern="1200" dirty="0">
                <a:solidFill>
                  <a:schemeClr val="tx1"/>
                </a:solidFill>
                <a:effectLst/>
                <a:latin typeface="+mn-lt"/>
                <a:ea typeface="+mn-ea"/>
                <a:cs typeface="+mn-cs"/>
              </a:rPr>
              <a:t>(2) decrease children's length of stay in foster care and reduce the number of moves children experience in foster care; and</a:t>
            </a:r>
          </a:p>
          <a:p>
            <a:r>
              <a:rPr lang="en-US" sz="1200" b="0" i="0" kern="1200" dirty="0">
                <a:solidFill>
                  <a:schemeClr val="tx1"/>
                </a:solidFill>
                <a:effectLst/>
                <a:latin typeface="+mn-lt"/>
                <a:ea typeface="+mn-ea"/>
                <a:cs typeface="+mn-cs"/>
              </a:rPr>
              <a:t>(3) develop a group of families who will work towards reunification and also serve as permanent families for children.</a:t>
            </a:r>
          </a:p>
          <a:p>
            <a:endParaRPr lang="en-US" dirty="0"/>
          </a:p>
        </p:txBody>
      </p:sp>
      <p:sp>
        <p:nvSpPr>
          <p:cNvPr id="4" name="Slide Number Placeholder 3"/>
          <p:cNvSpPr>
            <a:spLocks noGrp="1"/>
          </p:cNvSpPr>
          <p:nvPr>
            <p:ph type="sldNum" sz="quarter" idx="5"/>
          </p:nvPr>
        </p:nvSpPr>
        <p:spPr/>
        <p:txBody>
          <a:bodyPr/>
          <a:lstStyle/>
          <a:p>
            <a:fld id="{F1440D6D-C6F2-42EC-8BB1-9446797F7D4B}" type="slidenum">
              <a:rPr lang="en-US" smtClean="0"/>
              <a:t>8</a:t>
            </a:fld>
            <a:endParaRPr lang="en-US"/>
          </a:p>
        </p:txBody>
      </p:sp>
    </p:spTree>
    <p:extLst>
      <p:ext uri="{BB962C8B-B14F-4D97-AF65-F5344CB8AC3E}">
        <p14:creationId xmlns:p14="http://schemas.microsoft.com/office/powerpoint/2010/main" val="2149519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260C.329</a:t>
            </a:r>
          </a:p>
        </p:txBody>
      </p:sp>
      <p:sp>
        <p:nvSpPr>
          <p:cNvPr id="4" name="Slide Number Placeholder 3"/>
          <p:cNvSpPr>
            <a:spLocks noGrp="1"/>
          </p:cNvSpPr>
          <p:nvPr>
            <p:ph type="sldNum" sz="quarter" idx="5"/>
          </p:nvPr>
        </p:nvSpPr>
        <p:spPr/>
        <p:txBody>
          <a:bodyPr/>
          <a:lstStyle/>
          <a:p>
            <a:fld id="{F1440D6D-C6F2-42EC-8BB1-9446797F7D4B}" type="slidenum">
              <a:rPr lang="en-US" smtClean="0"/>
              <a:t>12</a:t>
            </a:fld>
            <a:endParaRPr lang="en-US"/>
          </a:p>
        </p:txBody>
      </p:sp>
    </p:spTree>
    <p:extLst>
      <p:ext uri="{BB962C8B-B14F-4D97-AF65-F5344CB8AC3E}">
        <p14:creationId xmlns:p14="http://schemas.microsoft.com/office/powerpoint/2010/main" val="3959369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www.revisor.mn.gov/laws/2025/1/Session+Law/Chapter/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9/"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0/Session+Law/Chapter/13/"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www.house.mn.gov/NewLaws/story/2025/5636" TargetMode="External"/><Relationship Id="rId2" Type="http://schemas.openxmlformats.org/officeDocument/2006/relationships/hyperlink" Target="https://www.revisor.mn.gov/laws/2025/1/Session+Law/Chapter/5" TargetMode="Externa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8" Type="http://schemas.openxmlformats.org/officeDocument/2006/relationships/hyperlink" Target="https://www.revisor.mn.gov/statutes/cite/260C.223" TargetMode="External"/><Relationship Id="rId3" Type="http://schemas.openxmlformats.org/officeDocument/2006/relationships/hyperlink" Target="https://www.revisor.mn.gov/statutes/cite/260C.141" TargetMode="External"/><Relationship Id="rId7" Type="http://schemas.openxmlformats.org/officeDocument/2006/relationships/hyperlink" Target="https://www.revisor.mn.gov/statutes/cite/260c.204" TargetMode="External"/><Relationship Id="rId2" Type="http://schemas.openxmlformats.org/officeDocument/2006/relationships/hyperlink" Target="https://www.revisor.mn.gov/statutes/cite/260C.001" TargetMode="External"/><Relationship Id="rId1" Type="http://schemas.openxmlformats.org/officeDocument/2006/relationships/slideLayout" Target="../slideLayouts/slideLayout7.xml"/><Relationship Id="rId6" Type="http://schemas.openxmlformats.org/officeDocument/2006/relationships/hyperlink" Target="https://www.revisor.mn.gov/statutes/cite/260c.201" TargetMode="External"/><Relationship Id="rId5" Type="http://schemas.openxmlformats.org/officeDocument/2006/relationships/hyperlink" Target="https://www.revisor.mn.gov/statutes/cite/260c.178" TargetMode="External"/><Relationship Id="rId10" Type="http://schemas.openxmlformats.org/officeDocument/2006/relationships/hyperlink" Target="https://www.revisor.mn.gov/statutes/cite/260E.20" TargetMode="External"/><Relationship Id="rId4" Type="http://schemas.openxmlformats.org/officeDocument/2006/relationships/hyperlink" Target="https://www.revisor.mn.gov/statutes/cite/260c.150" TargetMode="External"/><Relationship Id="rId9" Type="http://schemas.openxmlformats.org/officeDocument/2006/relationships/hyperlink" Target="https://www.revisor.mn.gov/statutes/cite/260E.09"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hyperlink" Target="https://www.lcc.mn.gov/tfcp/Meetings/2025/2025.08.13/Supreme-Court-Council-on-Child-Protection"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mailto:anneg@clcmn.org" TargetMode="Externa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hyperlink" Target="http://www.clcmn.org/" TargetMode="External"/><Relationship Id="rId4" Type="http://schemas.openxmlformats.org/officeDocument/2006/relationships/hyperlink" Target="mailto:kmathurin@clcmn.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revisor.mn.gov/laws/2025/0/Session+Law/Chapter/38/" TargetMode="Externa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revisor.mn.gov/laws/2025/1/Session+Law/Chapter/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evisor.mn.gov/laws/2025/1/Session+Law/Chapter/3/"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820572" y="842628"/>
            <a:ext cx="3273756" cy="2888373"/>
            <a:chOff x="0" y="0"/>
            <a:chExt cx="4365008" cy="3851164"/>
          </a:xfrm>
        </p:grpSpPr>
        <p:sp>
          <p:nvSpPr>
            <p:cNvPr id="3" name="Freeform 3" descr="Picture"/>
            <p:cNvSpPr/>
            <p:nvPr/>
          </p:nvSpPr>
          <p:spPr>
            <a:xfrm>
              <a:off x="0" y="0"/>
              <a:ext cx="4364990" cy="3851148"/>
            </a:xfrm>
            <a:custGeom>
              <a:avLst/>
              <a:gdLst/>
              <a:ahLst/>
              <a:cxnLst/>
              <a:rect l="l" t="t" r="r" b="b"/>
              <a:pathLst>
                <a:path w="4364990" h="3851148">
                  <a:moveTo>
                    <a:pt x="0" y="0"/>
                  </a:moveTo>
                  <a:lnTo>
                    <a:pt x="4364990" y="0"/>
                  </a:lnTo>
                  <a:lnTo>
                    <a:pt x="4364990" y="3851148"/>
                  </a:lnTo>
                  <a:lnTo>
                    <a:pt x="0" y="3851148"/>
                  </a:lnTo>
                  <a:lnTo>
                    <a:pt x="0" y="0"/>
                  </a:lnTo>
                  <a:close/>
                </a:path>
              </a:pathLst>
            </a:custGeom>
            <a:blipFill>
              <a:blip r:embed="rId2"/>
              <a:stretch>
                <a:fillRect r="-427289" b="-105"/>
              </a:stretch>
            </a:blipFill>
          </p:spPr>
          <p:txBody>
            <a:bodyPr/>
            <a:lstStyle/>
            <a:p>
              <a:endParaRPr lang="en-US"/>
            </a:p>
          </p:txBody>
        </p:sp>
      </p:grpSp>
      <p:sp>
        <p:nvSpPr>
          <p:cNvPr id="4" name="TextBox 4"/>
          <p:cNvSpPr txBox="1"/>
          <p:nvPr/>
        </p:nvSpPr>
        <p:spPr>
          <a:xfrm>
            <a:off x="1391602" y="6467856"/>
            <a:ext cx="15504795" cy="2977738"/>
          </a:xfrm>
          <a:prstGeom prst="rect">
            <a:avLst/>
          </a:prstGeom>
        </p:spPr>
        <p:txBody>
          <a:bodyPr lIns="0" tIns="0" rIns="0" bIns="0" rtlCol="0" anchor="t">
            <a:spAutoFit/>
          </a:bodyPr>
          <a:lstStyle/>
          <a:p>
            <a:pPr algn="ctr"/>
            <a:r>
              <a:rPr lang="en-US" sz="4800" b="1" dirty="0">
                <a:solidFill>
                  <a:srgbClr val="005F61"/>
                </a:solidFill>
                <a:latin typeface="Arial Bold"/>
                <a:ea typeface="Arial Bold"/>
                <a:cs typeface="Arial Bold"/>
                <a:sym typeface="Arial Bold"/>
              </a:rPr>
              <a:t>Recent Legislative Changes Affecting Child Protection Practice</a:t>
            </a:r>
          </a:p>
          <a:p>
            <a:pPr algn="ctr">
              <a:lnSpc>
                <a:spcPts val="3937"/>
              </a:lnSpc>
            </a:pPr>
            <a:endParaRPr lang="en-US" sz="4800" b="1" dirty="0">
              <a:solidFill>
                <a:srgbClr val="005F61"/>
              </a:solidFill>
              <a:latin typeface="Arial Bold"/>
              <a:ea typeface="Arial Bold"/>
              <a:cs typeface="Arial Bold"/>
              <a:sym typeface="Arial Bold"/>
            </a:endParaRPr>
          </a:p>
          <a:p>
            <a:pPr algn="ctr">
              <a:lnSpc>
                <a:spcPts val="3937"/>
              </a:lnSpc>
            </a:pPr>
            <a:r>
              <a:rPr lang="en-US" sz="3600" dirty="0">
                <a:solidFill>
                  <a:srgbClr val="005F61"/>
                </a:solidFill>
                <a:latin typeface="Arial"/>
                <a:ea typeface="Arial"/>
                <a:cs typeface="Arial"/>
                <a:sym typeface="Arial"/>
              </a:rPr>
              <a:t> </a:t>
            </a:r>
            <a:r>
              <a:rPr lang="en-US" sz="3600" dirty="0">
                <a:solidFill>
                  <a:srgbClr val="000000"/>
                </a:solidFill>
                <a:latin typeface="Arial"/>
                <a:ea typeface="Arial"/>
                <a:cs typeface="Arial"/>
                <a:sym typeface="Arial"/>
              </a:rPr>
              <a:t>​</a:t>
            </a:r>
          </a:p>
          <a:p>
            <a:pPr algn="ctr">
              <a:lnSpc>
                <a:spcPts val="3937"/>
              </a:lnSpc>
            </a:pPr>
            <a:r>
              <a:rPr lang="en-US" sz="3600" dirty="0">
                <a:solidFill>
                  <a:srgbClr val="005F61"/>
                </a:solidFill>
                <a:latin typeface="Arial"/>
                <a:ea typeface="Arial"/>
                <a:cs typeface="Arial"/>
                <a:sym typeface="Arial"/>
              </a:rPr>
              <a:t>Anne Tyler Gueinzius &amp; Katie Mathurin</a:t>
            </a:r>
          </a:p>
        </p:txBody>
      </p:sp>
      <p:grpSp>
        <p:nvGrpSpPr>
          <p:cNvPr id="5" name="Group 5"/>
          <p:cNvGrpSpPr>
            <a:grpSpLocks noChangeAspect="1"/>
          </p:cNvGrpSpPr>
          <p:nvPr/>
        </p:nvGrpSpPr>
        <p:grpSpPr>
          <a:xfrm>
            <a:off x="4094328" y="1429473"/>
            <a:ext cx="3273756" cy="1946947"/>
            <a:chOff x="0" y="0"/>
            <a:chExt cx="4365008" cy="2595930"/>
          </a:xfrm>
        </p:grpSpPr>
        <p:sp>
          <p:nvSpPr>
            <p:cNvPr id="6" name="Freeform 6"/>
            <p:cNvSpPr/>
            <p:nvPr/>
          </p:nvSpPr>
          <p:spPr>
            <a:xfrm>
              <a:off x="0" y="0"/>
              <a:ext cx="4364990" cy="2595880"/>
            </a:xfrm>
            <a:custGeom>
              <a:avLst/>
              <a:gdLst/>
              <a:ahLst/>
              <a:cxnLst/>
              <a:rect l="l" t="t" r="r" b="b"/>
              <a:pathLst>
                <a:path w="4364990" h="2595880">
                  <a:moveTo>
                    <a:pt x="0" y="0"/>
                  </a:moveTo>
                  <a:lnTo>
                    <a:pt x="4364990" y="0"/>
                  </a:lnTo>
                  <a:lnTo>
                    <a:pt x="4364990" y="2595880"/>
                  </a:lnTo>
                  <a:lnTo>
                    <a:pt x="0" y="2595880"/>
                  </a:lnTo>
                  <a:lnTo>
                    <a:pt x="0" y="0"/>
                  </a:lnTo>
                  <a:close/>
                </a:path>
              </a:pathLst>
            </a:custGeom>
            <a:blipFill>
              <a:blip r:embed="rId3"/>
              <a:stretch>
                <a:fillRect b="-1"/>
              </a:stretch>
            </a:blipFill>
          </p:spPr>
          <p:txBody>
            <a:bodyPr/>
            <a:lstStyle/>
            <a:p>
              <a:endParaRPr lang="en-US"/>
            </a:p>
          </p:txBody>
        </p:sp>
      </p:grpSp>
      <p:grpSp>
        <p:nvGrpSpPr>
          <p:cNvPr id="7" name="Group 7"/>
          <p:cNvGrpSpPr>
            <a:grpSpLocks noChangeAspect="1"/>
          </p:cNvGrpSpPr>
          <p:nvPr/>
        </p:nvGrpSpPr>
        <p:grpSpPr>
          <a:xfrm>
            <a:off x="4068898" y="3951280"/>
            <a:ext cx="10150201" cy="2063115"/>
            <a:chOff x="0" y="0"/>
            <a:chExt cx="13533602" cy="2750820"/>
          </a:xfrm>
        </p:grpSpPr>
        <p:sp>
          <p:nvSpPr>
            <p:cNvPr id="8" name="Freeform 8" descr="Picture"/>
            <p:cNvSpPr/>
            <p:nvPr/>
          </p:nvSpPr>
          <p:spPr>
            <a:xfrm>
              <a:off x="0" y="0"/>
              <a:ext cx="13533628" cy="2750820"/>
            </a:xfrm>
            <a:custGeom>
              <a:avLst/>
              <a:gdLst/>
              <a:ahLst/>
              <a:cxnLst/>
              <a:rect l="l" t="t" r="r" b="b"/>
              <a:pathLst>
                <a:path w="13533628" h="2750820">
                  <a:moveTo>
                    <a:pt x="0" y="0"/>
                  </a:moveTo>
                  <a:lnTo>
                    <a:pt x="13533628" y="0"/>
                  </a:lnTo>
                  <a:lnTo>
                    <a:pt x="13533628" y="2750820"/>
                  </a:lnTo>
                  <a:lnTo>
                    <a:pt x="0" y="2750820"/>
                  </a:lnTo>
                  <a:lnTo>
                    <a:pt x="0" y="0"/>
                  </a:lnTo>
                  <a:close/>
                </a:path>
              </a:pathLst>
            </a:custGeom>
            <a:blipFill>
              <a:blip r:embed="rId2"/>
              <a:stretch>
                <a:fillRect l="-21475" b="-104"/>
              </a:stretch>
            </a:blipFill>
          </p:spPr>
          <p:txBody>
            <a:bodyPr/>
            <a:lstStyle/>
            <a:p>
              <a:endParaRPr lang="en-US"/>
            </a:p>
          </p:txBody>
        </p:sp>
      </p:grpSp>
      <p:grpSp>
        <p:nvGrpSpPr>
          <p:cNvPr id="9" name="Group 9"/>
          <p:cNvGrpSpPr/>
          <p:nvPr/>
        </p:nvGrpSpPr>
        <p:grpSpPr>
          <a:xfrm>
            <a:off x="17448243" y="9679503"/>
            <a:ext cx="643810" cy="547688"/>
            <a:chOff x="0" y="0"/>
            <a:chExt cx="858414" cy="730250"/>
          </a:xfrm>
        </p:grpSpPr>
        <p:sp>
          <p:nvSpPr>
            <p:cNvPr id="10" name="Freeform 10"/>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11" name="TextBox 11"/>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1</a:t>
              </a: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10</a:t>
              </a:r>
            </a:p>
          </p:txBody>
        </p:sp>
      </p:grpSp>
      <p:sp>
        <p:nvSpPr>
          <p:cNvPr id="5" name="TextBox 5"/>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Reporting of school attendance concerns </a:t>
            </a:r>
          </a:p>
        </p:txBody>
      </p:sp>
      <p:sp>
        <p:nvSpPr>
          <p:cNvPr id="6" name="TextBox 6"/>
          <p:cNvSpPr txBox="1"/>
          <p:nvPr/>
        </p:nvSpPr>
        <p:spPr>
          <a:xfrm>
            <a:off x="1010410" y="1975300"/>
            <a:ext cx="15797489" cy="5675757"/>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3/"/>
              </a:rPr>
              <a:t>HF 2 Special Session/Minn. Sess. L. Ch. 3</a:t>
            </a:r>
            <a:r>
              <a:rPr lang="en-US" sz="3000">
                <a:solidFill>
                  <a:srgbClr val="000000"/>
                </a:solidFill>
                <a:latin typeface="Gotham"/>
                <a:ea typeface="Gotham"/>
                <a:cs typeface="Gotham"/>
                <a:sym typeface="Gotham"/>
              </a:rPr>
              <a:t> </a:t>
            </a:r>
          </a:p>
          <a:p>
            <a:pPr marL="542925" lvl="1" indent="-271462" algn="l">
              <a:lnSpc>
                <a:spcPts val="4320"/>
              </a:lnSpc>
              <a:buFont typeface="Arial"/>
              <a:buChar char="•"/>
            </a:pPr>
            <a:r>
              <a:rPr lang="en-US" sz="3000">
                <a:solidFill>
                  <a:srgbClr val="000000"/>
                </a:solidFill>
                <a:latin typeface="Gotham"/>
                <a:ea typeface="Gotham"/>
                <a:cs typeface="Gotham"/>
                <a:sym typeface="Gotham"/>
              </a:rPr>
              <a:t>Mandated reporters must make a report if a child has seven unexcused absences in a school year and is at risk of educational neglect</a:t>
            </a:r>
          </a:p>
          <a:p>
            <a:pPr marL="542925" lvl="1" indent="-271462" algn="l">
              <a:lnSpc>
                <a:spcPts val="4320"/>
              </a:lnSpc>
              <a:buFont typeface="Arial"/>
              <a:buChar char="•"/>
            </a:pPr>
            <a:r>
              <a:rPr lang="en-US" sz="3000">
                <a:solidFill>
                  <a:srgbClr val="000000"/>
                </a:solidFill>
                <a:latin typeface="Gotham"/>
                <a:ea typeface="Gotham"/>
                <a:cs typeface="Gotham"/>
                <a:sym typeface="Gotham"/>
              </a:rPr>
              <a:t>Voluntary reports can be made for the same reasons</a:t>
            </a:r>
          </a:p>
          <a:p>
            <a:pPr marL="542925" lvl="1" indent="-271462" algn="l">
              <a:lnSpc>
                <a:spcPts val="4320"/>
              </a:lnSpc>
              <a:buFont typeface="Arial"/>
              <a:buChar char="•"/>
            </a:pPr>
            <a:r>
              <a:rPr lang="en-US" sz="3000">
                <a:solidFill>
                  <a:srgbClr val="000000"/>
                </a:solidFill>
                <a:latin typeface="Gotham"/>
                <a:ea typeface="Gotham"/>
                <a:cs typeface="Gotham"/>
                <a:sym typeface="Gotham"/>
              </a:rPr>
              <a:t>Mandated reporters must make an oral report, followed by a written report within 72 hours and include: </a:t>
            </a:r>
          </a:p>
          <a:p>
            <a:pPr marL="831532" lvl="2" indent="-277178" algn="l">
              <a:lnSpc>
                <a:spcPts val="3887"/>
              </a:lnSpc>
              <a:buFont typeface="Arial"/>
              <a:buChar char="⚬"/>
            </a:pPr>
            <a:r>
              <a:rPr lang="en-US" sz="2700">
                <a:solidFill>
                  <a:srgbClr val="000000"/>
                </a:solidFill>
                <a:latin typeface="Gotham"/>
                <a:ea typeface="Gotham"/>
                <a:cs typeface="Gotham"/>
                <a:sym typeface="Gotham"/>
              </a:rPr>
              <a:t>Sufficient information to identify the child and parent/guardian </a:t>
            </a:r>
          </a:p>
          <a:p>
            <a:pPr marL="831532" lvl="2" indent="-277178" algn="l">
              <a:lnSpc>
                <a:spcPts val="3887"/>
              </a:lnSpc>
              <a:buFont typeface="Arial"/>
              <a:buChar char="⚬"/>
            </a:pPr>
            <a:r>
              <a:rPr lang="en-US" sz="2700">
                <a:solidFill>
                  <a:srgbClr val="000000"/>
                </a:solidFill>
                <a:latin typeface="Gotham"/>
                <a:ea typeface="Gotham"/>
                <a:cs typeface="Gotham"/>
                <a:sym typeface="Gotham"/>
              </a:rPr>
              <a:t>Number of school absences</a:t>
            </a:r>
          </a:p>
          <a:p>
            <a:pPr marL="831532" lvl="2" indent="-277178" algn="l">
              <a:lnSpc>
                <a:spcPts val="3887"/>
              </a:lnSpc>
              <a:buFont typeface="Arial"/>
              <a:buChar char="⚬"/>
            </a:pPr>
            <a:r>
              <a:rPr lang="en-US" sz="2700">
                <a:solidFill>
                  <a:srgbClr val="000000"/>
                </a:solidFill>
                <a:latin typeface="Gotham"/>
                <a:ea typeface="Gotham"/>
                <a:cs typeface="Gotham"/>
                <a:sym typeface="Gotham"/>
              </a:rPr>
              <a:t>Efforts made by school officials to resolve attendance concerns with family</a:t>
            </a:r>
          </a:p>
          <a:p>
            <a:pPr marL="831532" lvl="2" indent="-277178" algn="l">
              <a:lnSpc>
                <a:spcPts val="3887"/>
              </a:lnSpc>
              <a:buFont typeface="Arial"/>
              <a:buChar char="⚬"/>
            </a:pPr>
            <a:r>
              <a:rPr lang="en-US" sz="2700">
                <a:solidFill>
                  <a:srgbClr val="000000"/>
                </a:solidFill>
                <a:latin typeface="Gotham"/>
                <a:ea typeface="Gotham"/>
                <a:cs typeface="Gotham"/>
                <a:sym typeface="Gotham"/>
              </a:rPr>
              <a:t>Name and address of reporter </a:t>
            </a:r>
          </a:p>
          <a:p>
            <a:pPr marL="831532" lvl="2" indent="-277178" algn="l">
              <a:lnSpc>
                <a:spcPts val="3887"/>
              </a:lnSpc>
            </a:pPr>
            <a:r>
              <a:rPr lang="en-US" sz="2700">
                <a:solidFill>
                  <a:srgbClr val="000000"/>
                </a:solidFill>
                <a:latin typeface="Gotham"/>
                <a:ea typeface="Gotham"/>
                <a:cs typeface="Gotham"/>
                <a:sym typeface="Gotham"/>
              </a:rPr>
              <a:t>Effective August 1, 2025</a:t>
            </a:r>
          </a:p>
        </p:txBody>
      </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11</a:t>
              </a:r>
            </a:p>
          </p:txBody>
        </p:sp>
      </p:grpSp>
      <p:grpSp>
        <p:nvGrpSpPr>
          <p:cNvPr id="5" name="Group 5"/>
          <p:cNvGrpSpPr>
            <a:grpSpLocks noChangeAspect="1"/>
          </p:cNvGrpSpPr>
          <p:nvPr/>
        </p:nvGrpSpPr>
        <p:grpSpPr>
          <a:xfrm>
            <a:off x="1028700" y="8520681"/>
            <a:ext cx="4397824" cy="737619"/>
            <a:chOff x="0" y="0"/>
            <a:chExt cx="5863766" cy="983492"/>
          </a:xfrm>
        </p:grpSpPr>
        <p:sp>
          <p:nvSpPr>
            <p:cNvPr id="6" name="Freeform 6"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2">
                <a:alphaModFix amt="50000"/>
              </a:blip>
              <a:stretch>
                <a:fillRect l="-103" r="-104"/>
              </a:stretch>
            </a:blipFill>
          </p:spPr>
          <p:txBody>
            <a:bodyPr/>
            <a:lstStyle/>
            <a:p>
              <a:endParaRPr lang="en-US"/>
            </a:p>
          </p:txBody>
        </p:sp>
      </p:grpSp>
      <p:sp>
        <p:nvSpPr>
          <p:cNvPr id="7" name="TextBox 7"/>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School attendance continued</a:t>
            </a:r>
          </a:p>
        </p:txBody>
      </p:sp>
      <p:sp>
        <p:nvSpPr>
          <p:cNvPr id="8" name="TextBox 8"/>
          <p:cNvSpPr txBox="1"/>
          <p:nvPr/>
        </p:nvSpPr>
        <p:spPr>
          <a:xfrm>
            <a:off x="1010410" y="2542818"/>
            <a:ext cx="15797489" cy="4328160"/>
          </a:xfrm>
          <a:prstGeom prst="rect">
            <a:avLst/>
          </a:prstGeom>
        </p:spPr>
        <p:txBody>
          <a:bodyPr lIns="0" tIns="0" rIns="0" bIns="0" rtlCol="0" anchor="t">
            <a:spAutoFit/>
          </a:bodyPr>
          <a:lstStyle/>
          <a:p>
            <a:pPr marL="542925" lvl="1" indent="-271462" algn="l">
              <a:lnSpc>
                <a:spcPts val="4320"/>
              </a:lnSpc>
              <a:buFont typeface="Arial"/>
              <a:buChar char="•"/>
            </a:pPr>
            <a:r>
              <a:rPr lang="en-US" sz="3000">
                <a:solidFill>
                  <a:srgbClr val="000000"/>
                </a:solidFill>
                <a:latin typeface="Gotham"/>
                <a:ea typeface="Gotham"/>
                <a:cs typeface="Gotham"/>
                <a:sym typeface="Gotham"/>
              </a:rPr>
              <a:t>Social services agency must provide a child welfare response including offering services (or through a community partner, county attorney’s office, or community-based organization). Services must be culturally and linguistically appropriate and tailored to the needs of the child and the child’s family.</a:t>
            </a:r>
          </a:p>
          <a:p>
            <a:pPr marL="542925" lvl="1" indent="-271462" algn="l">
              <a:lnSpc>
                <a:spcPts val="4320"/>
              </a:lnSpc>
              <a:buFont typeface="Arial"/>
              <a:buChar char="•"/>
            </a:pPr>
            <a:r>
              <a:rPr lang="en-US" sz="3000">
                <a:solidFill>
                  <a:srgbClr val="000000"/>
                </a:solidFill>
                <a:latin typeface="Gotham"/>
                <a:ea typeface="Gotham"/>
                <a:cs typeface="Gotham"/>
                <a:sym typeface="Gotham"/>
              </a:rPr>
              <a:t>If unexcused absences continue and family does not engage in services, a report of educational neglect must be made and CHIPS can be filed. </a:t>
            </a:r>
          </a:p>
          <a:p>
            <a:pPr marL="542925" lvl="1" indent="-271462" algn="l">
              <a:lnSpc>
                <a:spcPts val="4320"/>
              </a:lnSpc>
            </a:pPr>
            <a:r>
              <a:rPr lang="en-US" sz="3000">
                <a:solidFill>
                  <a:srgbClr val="000000"/>
                </a:solidFill>
                <a:latin typeface="Gotham"/>
                <a:ea typeface="Gotham"/>
                <a:cs typeface="Gotham"/>
                <a:sym typeface="Gotham"/>
              </a:rPr>
              <a:t>Effective August 1, 2025</a:t>
            </a:r>
          </a:p>
          <a:p>
            <a:pPr marL="542925" lvl="1" indent="-271462" algn="l">
              <a:lnSpc>
                <a:spcPts val="4320"/>
              </a:lnSpc>
            </a:pPr>
            <a:endParaRPr lang="en-US" sz="3000">
              <a:solidFill>
                <a:srgbClr val="000000"/>
              </a:solidFill>
              <a:latin typeface="Gotham"/>
              <a:ea typeface="Gotham"/>
              <a:cs typeface="Gotham"/>
              <a:sym typeface="Gotham"/>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12</a:t>
              </a:r>
            </a:p>
          </p:txBody>
        </p:sp>
      </p:grpSp>
      <p:grpSp>
        <p:nvGrpSpPr>
          <p:cNvPr id="5" name="Group 5"/>
          <p:cNvGrpSpPr>
            <a:grpSpLocks noChangeAspect="1"/>
          </p:cNvGrpSpPr>
          <p:nvPr/>
        </p:nvGrpSpPr>
        <p:grpSpPr>
          <a:xfrm>
            <a:off x="1028700" y="8520681"/>
            <a:ext cx="4397824" cy="737619"/>
            <a:chOff x="0" y="0"/>
            <a:chExt cx="5863766" cy="983492"/>
          </a:xfrm>
        </p:grpSpPr>
        <p:sp>
          <p:nvSpPr>
            <p:cNvPr id="6" name="Freeform 6"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
        <p:nvSpPr>
          <p:cNvPr id="7" name="TextBox 7"/>
          <p:cNvSpPr txBox="1"/>
          <p:nvPr/>
        </p:nvSpPr>
        <p:spPr>
          <a:xfrm>
            <a:off x="1010412" y="916305"/>
            <a:ext cx="15797487" cy="1998116"/>
          </a:xfrm>
          <a:prstGeom prst="rect">
            <a:avLst/>
          </a:prstGeom>
        </p:spPr>
        <p:txBody>
          <a:bodyPr lIns="0" tIns="0" rIns="0" bIns="0" rtlCol="0" anchor="t">
            <a:spAutoFit/>
          </a:bodyPr>
          <a:lstStyle/>
          <a:p>
            <a:pPr algn="l">
              <a:lnSpc>
                <a:spcPts val="5248"/>
              </a:lnSpc>
            </a:pPr>
            <a:r>
              <a:rPr lang="en-US" sz="4859" b="1">
                <a:solidFill>
                  <a:srgbClr val="000000"/>
                </a:solidFill>
                <a:latin typeface="Gotham Bold"/>
                <a:ea typeface="Gotham Bold"/>
                <a:cs typeface="Gotham Bold"/>
                <a:sym typeface="Gotham Bold"/>
              </a:rPr>
              <a:t>Reestablishment of parental rights</a:t>
            </a:r>
          </a:p>
          <a:p>
            <a:pPr algn="l">
              <a:lnSpc>
                <a:spcPts val="5248"/>
              </a:lnSpc>
            </a:pPr>
            <a:r>
              <a:rPr lang="en-US" sz="4859" b="1">
                <a:solidFill>
                  <a:srgbClr val="000000"/>
                </a:solidFill>
                <a:latin typeface="Gotham Bold"/>
                <a:ea typeface="Gotham Bold"/>
                <a:cs typeface="Gotham Bold"/>
                <a:sym typeface="Gotham Bold"/>
              </a:rPr>
              <a:t>modifications</a:t>
            </a:r>
          </a:p>
          <a:p>
            <a:pPr algn="l">
              <a:lnSpc>
                <a:spcPts val="5248"/>
              </a:lnSpc>
            </a:pPr>
            <a:endParaRPr lang="en-US" sz="4859" b="1">
              <a:solidFill>
                <a:srgbClr val="000000"/>
              </a:solidFill>
              <a:latin typeface="Gotham Bold"/>
              <a:ea typeface="Gotham Bold"/>
              <a:cs typeface="Gotham Bold"/>
              <a:sym typeface="Gotham Bold"/>
            </a:endParaRPr>
          </a:p>
        </p:txBody>
      </p:sp>
      <p:sp>
        <p:nvSpPr>
          <p:cNvPr id="8" name="TextBox 8"/>
          <p:cNvSpPr txBox="1"/>
          <p:nvPr/>
        </p:nvSpPr>
        <p:spPr>
          <a:xfrm>
            <a:off x="1010410" y="2542818"/>
            <a:ext cx="15797489" cy="3785235"/>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4" tooltip="https://www.revisor.mn.gov/laws/2025/1/Session+Law/Chapter/3/"/>
              </a:rPr>
              <a:t>HF 2 Special Session/Minn. Sess. L. Ch. 3</a:t>
            </a:r>
            <a:r>
              <a:rPr lang="en-US" sz="3000">
                <a:solidFill>
                  <a:srgbClr val="000000"/>
                </a:solidFill>
                <a:latin typeface="Gotham"/>
                <a:ea typeface="Gotham"/>
                <a:cs typeface="Gotham"/>
                <a:sym typeface="Gotham"/>
              </a:rPr>
              <a:t> </a:t>
            </a:r>
          </a:p>
          <a:p>
            <a:pPr marL="542925" lvl="1" indent="-271462" algn="l">
              <a:lnSpc>
                <a:spcPts val="4320"/>
              </a:lnSpc>
              <a:buFont typeface="Arial"/>
              <a:buChar char="•"/>
            </a:pPr>
            <a:r>
              <a:rPr lang="en-US" sz="3000">
                <a:solidFill>
                  <a:srgbClr val="000000"/>
                </a:solidFill>
                <a:latin typeface="Gotham"/>
                <a:ea typeface="Gotham"/>
                <a:cs typeface="Gotham"/>
                <a:sym typeface="Gotham"/>
              </a:rPr>
              <a:t>Clarifies that reestablishment of parental rights can occur when a parent signs a consent to adopt but the adoption does not finalize, or the adoption subsequently resolves </a:t>
            </a:r>
          </a:p>
          <a:p>
            <a:pPr marL="542925" lvl="1" indent="-271462" algn="l">
              <a:lnSpc>
                <a:spcPts val="4320"/>
              </a:lnSpc>
              <a:buFont typeface="Arial"/>
              <a:buChar char="•"/>
            </a:pPr>
            <a:r>
              <a:rPr lang="en-US" sz="3000">
                <a:solidFill>
                  <a:srgbClr val="000000"/>
                </a:solidFill>
                <a:latin typeface="Gotham"/>
                <a:ea typeface="Gotham"/>
                <a:cs typeface="Gotham"/>
                <a:sym typeface="Gotham"/>
              </a:rPr>
              <a:t>Clarifies that the petition may be filed if the child is not currently adopted </a:t>
            </a:r>
          </a:p>
          <a:p>
            <a:pPr marL="542925" lvl="1" indent="-271462" algn="l">
              <a:lnSpc>
                <a:spcPts val="4320"/>
              </a:lnSpc>
            </a:pPr>
            <a:r>
              <a:rPr lang="en-US" sz="3000">
                <a:solidFill>
                  <a:srgbClr val="000000"/>
                </a:solidFill>
                <a:latin typeface="Gotham"/>
                <a:ea typeface="Gotham"/>
                <a:cs typeface="Gotham"/>
                <a:sym typeface="Gotham"/>
              </a:rPr>
              <a:t>Effective August 1, 2025</a:t>
            </a:r>
          </a:p>
          <a:p>
            <a:pPr marL="542925" lvl="1" indent="-271462" algn="l">
              <a:lnSpc>
                <a:spcPts val="4320"/>
              </a:lnSpc>
            </a:pPr>
            <a:endParaRPr lang="en-US" sz="3000">
              <a:solidFill>
                <a:srgbClr val="000000"/>
              </a:solidFill>
              <a:latin typeface="Gotham"/>
              <a:ea typeface="Gotham"/>
              <a:cs typeface="Gotham"/>
              <a:sym typeface="Gotham"/>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13</a:t>
              </a:r>
            </a:p>
          </p:txBody>
        </p:sp>
      </p:grpSp>
      <p:sp>
        <p:nvSpPr>
          <p:cNvPr id="5" name="TextBox 5"/>
          <p:cNvSpPr txBox="1"/>
          <p:nvPr/>
        </p:nvSpPr>
        <p:spPr>
          <a:xfrm>
            <a:off x="1010410" y="913356"/>
            <a:ext cx="15797487" cy="1501521"/>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Out-of-state child abuse/neglect enforcement</a:t>
            </a:r>
          </a:p>
        </p:txBody>
      </p:sp>
      <p:sp>
        <p:nvSpPr>
          <p:cNvPr id="6" name="TextBox 6"/>
          <p:cNvSpPr txBox="1"/>
          <p:nvPr/>
        </p:nvSpPr>
        <p:spPr>
          <a:xfrm>
            <a:off x="1010410" y="2542818"/>
            <a:ext cx="15797489" cy="2699385"/>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3/"/>
              </a:rPr>
              <a:t>HF 2 Special Session/Minn. Sess. L. Ch. 3</a:t>
            </a:r>
            <a:r>
              <a:rPr lang="en-US" sz="3000">
                <a:solidFill>
                  <a:srgbClr val="000000"/>
                </a:solidFill>
                <a:latin typeface="Gotham"/>
                <a:ea typeface="Gotham"/>
                <a:cs typeface="Gotham"/>
                <a:sym typeface="Gotham"/>
              </a:rPr>
              <a:t> </a:t>
            </a:r>
          </a:p>
          <a:p>
            <a:pPr marL="542925" lvl="1" indent="-271462" algn="l">
              <a:lnSpc>
                <a:spcPts val="4320"/>
              </a:lnSpc>
              <a:buFont typeface="Arial"/>
              <a:buChar char="•"/>
            </a:pPr>
            <a:r>
              <a:rPr lang="en-US" sz="3000">
                <a:solidFill>
                  <a:srgbClr val="000000"/>
                </a:solidFill>
                <a:latin typeface="Gotham"/>
                <a:ea typeface="Gotham"/>
                <a:cs typeface="Gotham"/>
                <a:sym typeface="Gotham"/>
              </a:rPr>
              <a:t>Requires socials services agencies to investigate allegations of sexual abuse, neglect or physical abuse including if the alleged abuse occurred in another state or country but the child’s residence is in Minnesota.</a:t>
            </a:r>
          </a:p>
          <a:p>
            <a:pPr marL="542925" lvl="1" indent="-271462" algn="l">
              <a:lnSpc>
                <a:spcPts val="4320"/>
              </a:lnSpc>
            </a:pPr>
            <a:r>
              <a:rPr lang="en-US" sz="3000">
                <a:solidFill>
                  <a:srgbClr val="000000"/>
                </a:solidFill>
                <a:latin typeface="Gotham"/>
                <a:ea typeface="Gotham"/>
                <a:cs typeface="Gotham"/>
                <a:sym typeface="Gotham"/>
              </a:rPr>
              <a:t>Effective August 1, 2025</a:t>
            </a:r>
          </a:p>
        </p:txBody>
      </p:sp>
      <p:grpSp>
        <p:nvGrpSpPr>
          <p:cNvPr id="7" name="Group 7"/>
          <p:cNvGrpSpPr>
            <a:grpSpLocks noChangeAspect="1"/>
          </p:cNvGrpSpPr>
          <p:nvPr/>
        </p:nvGrpSpPr>
        <p:grpSpPr>
          <a:xfrm>
            <a:off x="104775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14</a:t>
              </a:r>
            </a:p>
          </p:txBody>
        </p:sp>
      </p:grpSp>
      <p:sp>
        <p:nvSpPr>
          <p:cNvPr id="5" name="TextBox 5"/>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Licensing Changes </a:t>
            </a:r>
          </a:p>
        </p:txBody>
      </p:sp>
      <p:sp>
        <p:nvSpPr>
          <p:cNvPr id="6" name="TextBox 6"/>
          <p:cNvSpPr txBox="1"/>
          <p:nvPr/>
        </p:nvSpPr>
        <p:spPr>
          <a:xfrm>
            <a:off x="1010411" y="2040916"/>
            <a:ext cx="15797489" cy="7190232"/>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3/"/>
              </a:rPr>
              <a:t>HF 2 Special Session/Minn. Sess. L. Ch. 3</a:t>
            </a:r>
            <a:r>
              <a:rPr lang="en-US" sz="3000">
                <a:solidFill>
                  <a:srgbClr val="000000"/>
                </a:solidFill>
                <a:latin typeface="Gotham"/>
                <a:ea typeface="Gotham"/>
                <a:cs typeface="Gotham"/>
                <a:sym typeface="Gotham"/>
              </a:rPr>
              <a:t> </a:t>
            </a:r>
          </a:p>
          <a:p>
            <a:pPr marL="831532" lvl="2" indent="-277178" algn="l">
              <a:lnSpc>
                <a:spcPts val="3887"/>
              </a:lnSpc>
              <a:buFont typeface="Arial"/>
              <a:buChar char="⚬"/>
            </a:pPr>
            <a:r>
              <a:rPr lang="en-US" sz="2700">
                <a:solidFill>
                  <a:srgbClr val="000000"/>
                </a:solidFill>
                <a:latin typeface="Gotham"/>
                <a:ea typeface="Gotham"/>
                <a:cs typeface="Gotham"/>
                <a:sym typeface="Gotham"/>
              </a:rPr>
              <a:t>Definition of “individual who is related” now includes “an important friend of the child or the child’s parent or custodian” “prior to the children’s placement in the individual’s home.”</a:t>
            </a:r>
          </a:p>
          <a:p>
            <a:pPr marL="1120140" lvl="3" indent="-280035" algn="l">
              <a:lnSpc>
                <a:spcPts val="3456"/>
              </a:lnSpc>
              <a:buFont typeface="Arial"/>
              <a:buChar char="￭"/>
            </a:pPr>
            <a:r>
              <a:rPr lang="en-US" sz="2400">
                <a:solidFill>
                  <a:srgbClr val="000000"/>
                </a:solidFill>
                <a:latin typeface="Gotham"/>
                <a:ea typeface="Gotham"/>
                <a:cs typeface="Gotham"/>
                <a:sym typeface="Gotham"/>
              </a:rPr>
              <a:t>Important friend” is “an individual with whom the child has previously resided or had significant contact or who has a significant relationship to the child or the child’s parent or custodian”</a:t>
            </a:r>
          </a:p>
          <a:p>
            <a:pPr marL="1120140" lvl="3" indent="-280035" algn="l">
              <a:lnSpc>
                <a:spcPts val="3456"/>
              </a:lnSpc>
              <a:buFont typeface="Arial"/>
              <a:buChar char="￭"/>
            </a:pPr>
            <a:r>
              <a:rPr lang="en-US" sz="2400">
                <a:solidFill>
                  <a:srgbClr val="000000"/>
                </a:solidFill>
                <a:latin typeface="Gotham"/>
                <a:ea typeface="Gotham"/>
                <a:cs typeface="Gotham"/>
                <a:sym typeface="Gotham"/>
              </a:rPr>
              <a:t>Matches the definition of “relative” under Chapter 260C (Juvenile Safety and Placement) </a:t>
            </a:r>
          </a:p>
          <a:p>
            <a:pPr marL="831532" lvl="2" indent="-277178" algn="l">
              <a:lnSpc>
                <a:spcPts val="3887"/>
              </a:lnSpc>
              <a:buFont typeface="Arial"/>
              <a:buChar char="⚬"/>
            </a:pPr>
            <a:r>
              <a:rPr lang="en-US" sz="2700">
                <a:solidFill>
                  <a:srgbClr val="000000"/>
                </a:solidFill>
                <a:latin typeface="Gotham"/>
                <a:ea typeface="Gotham"/>
                <a:cs typeface="Gotham"/>
                <a:sym typeface="Gotham"/>
              </a:rPr>
              <a:t>Modification for licensing when “individual who is related” has a domestic partner (not married). Domestic partner does NOT need to be licensed but is subject to background studies on household members.</a:t>
            </a:r>
          </a:p>
          <a:p>
            <a:pPr marL="831532" lvl="2" indent="-277178" algn="l">
              <a:lnSpc>
                <a:spcPts val="3887"/>
              </a:lnSpc>
              <a:buFont typeface="Arial"/>
              <a:buChar char="⚬"/>
            </a:pPr>
            <a:r>
              <a:rPr lang="en-US" sz="2700">
                <a:solidFill>
                  <a:srgbClr val="000000"/>
                </a:solidFill>
                <a:latin typeface="Gotham"/>
                <a:ea typeface="Gotham"/>
                <a:cs typeface="Gotham"/>
                <a:sym typeface="Gotham"/>
              </a:rPr>
              <a:t>Adds definition of relative under 260C to Chapter 245C: background studies. A relative for background study purposes includes a person “known to the child or the child's parent before the child is placed in foster care.”</a:t>
            </a:r>
          </a:p>
          <a:p>
            <a:pPr marL="831532" lvl="2" indent="-277178" algn="l">
              <a:lnSpc>
                <a:spcPts val="3887"/>
              </a:lnSpc>
            </a:pPr>
            <a:r>
              <a:rPr lang="en-US" sz="2700">
                <a:solidFill>
                  <a:srgbClr val="000000"/>
                </a:solidFill>
                <a:latin typeface="Gotham"/>
                <a:ea typeface="Gotham"/>
                <a:cs typeface="Gotham"/>
                <a:sym typeface="Gotham"/>
              </a:rPr>
              <a:t>Effective August 1, 2025</a:t>
            </a:r>
          </a:p>
          <a:p>
            <a:pPr marL="831532" lvl="2" indent="-277178" algn="l">
              <a:lnSpc>
                <a:spcPts val="3887"/>
              </a:lnSpc>
            </a:pPr>
            <a:endParaRPr lang="en-US" sz="2700">
              <a:solidFill>
                <a:srgbClr val="000000"/>
              </a:solidFill>
              <a:latin typeface="Gotham"/>
              <a:ea typeface="Gotham"/>
              <a:cs typeface="Gotham"/>
              <a:sym typeface="Gotham"/>
            </a:endParaRPr>
          </a:p>
        </p:txBody>
      </p:sp>
      <p:grpSp>
        <p:nvGrpSpPr>
          <p:cNvPr id="7" name="Group 7"/>
          <p:cNvGrpSpPr>
            <a:grpSpLocks noChangeAspect="1"/>
          </p:cNvGrpSpPr>
          <p:nvPr/>
        </p:nvGrpSpPr>
        <p:grpSpPr>
          <a:xfrm>
            <a:off x="1028700" y="8941884"/>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Training for foster care licensing </a:t>
            </a:r>
          </a:p>
        </p:txBody>
      </p:sp>
      <p:sp>
        <p:nvSpPr>
          <p:cNvPr id="3" name="TextBox 3"/>
          <p:cNvSpPr txBox="1"/>
          <p:nvPr/>
        </p:nvSpPr>
        <p:spPr>
          <a:xfrm>
            <a:off x="1010410" y="2542818"/>
            <a:ext cx="15797489" cy="4856607"/>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3/"/>
              </a:rPr>
              <a:t>HF 2 Special Session/Minn. Sess. L. Ch. 3</a:t>
            </a:r>
            <a:r>
              <a:rPr lang="en-US" sz="3000">
                <a:solidFill>
                  <a:srgbClr val="000000"/>
                </a:solidFill>
                <a:latin typeface="Gotham"/>
                <a:ea typeface="Gotham"/>
                <a:cs typeface="Gotham"/>
                <a:sym typeface="Gotham"/>
              </a:rPr>
              <a:t> </a:t>
            </a:r>
          </a:p>
          <a:p>
            <a:pPr marL="831532" lvl="2" indent="-277178" algn="l">
              <a:lnSpc>
                <a:spcPts val="3887"/>
              </a:lnSpc>
              <a:buFont typeface="Arial"/>
              <a:buChar char="⚬"/>
            </a:pPr>
            <a:r>
              <a:rPr lang="en-US" sz="2700">
                <a:solidFill>
                  <a:srgbClr val="000000"/>
                </a:solidFill>
                <a:latin typeface="Gotham"/>
                <a:ea typeface="Gotham"/>
                <a:cs typeface="Gotham"/>
                <a:sym typeface="Gotham"/>
              </a:rPr>
              <a:t>Special exception for individuals related to the child. Training regarding (1) risk of sudden unexpected infant death and abusive head trauma (children 5 and under) and (2) child passenger restraint systems (children 8 and under) must be completed within 30 days of licensure for related individuals (other caregivers must complete before licensure). </a:t>
            </a:r>
          </a:p>
          <a:p>
            <a:pPr marL="1120140" lvl="3" indent="-280035" algn="l">
              <a:lnSpc>
                <a:spcPts val="3456"/>
              </a:lnSpc>
              <a:buFont typeface="Arial"/>
              <a:buChar char="￭"/>
            </a:pPr>
            <a:r>
              <a:rPr lang="en-US" sz="2400">
                <a:solidFill>
                  <a:srgbClr val="000000"/>
                </a:solidFill>
                <a:latin typeface="Gotham"/>
                <a:ea typeface="Gotham"/>
                <a:cs typeface="Gotham"/>
                <a:sym typeface="Gotham"/>
              </a:rPr>
              <a:t>Expedites licensing process for related individuals</a:t>
            </a:r>
          </a:p>
          <a:p>
            <a:pPr marL="831532" lvl="2" indent="-277178" algn="l">
              <a:lnSpc>
                <a:spcPts val="3887"/>
              </a:lnSpc>
              <a:buFont typeface="Arial"/>
              <a:buChar char="⚬"/>
            </a:pPr>
            <a:r>
              <a:rPr lang="en-US" sz="2700">
                <a:solidFill>
                  <a:srgbClr val="000000"/>
                </a:solidFill>
                <a:latin typeface="Gotham"/>
                <a:ea typeface="Gotham"/>
                <a:cs typeface="Gotham"/>
                <a:sym typeface="Gotham"/>
              </a:rPr>
              <a:t>Relative caregivers must complete 6 hours of in-service training per year (non-relative caregivers must complete 12 hours per year)</a:t>
            </a:r>
          </a:p>
          <a:p>
            <a:pPr marL="831532" lvl="2" indent="-277178" algn="l">
              <a:lnSpc>
                <a:spcPts val="3887"/>
              </a:lnSpc>
            </a:pPr>
            <a:r>
              <a:rPr lang="en-US" sz="2700">
                <a:solidFill>
                  <a:srgbClr val="000000"/>
                </a:solidFill>
                <a:latin typeface="Gotham"/>
                <a:ea typeface="Gotham"/>
                <a:cs typeface="Gotham"/>
                <a:sym typeface="Gotham"/>
              </a:rPr>
              <a:t>Effective January 1, 2026</a:t>
            </a:r>
          </a:p>
        </p:txBody>
      </p:sp>
      <p:grpSp>
        <p:nvGrpSpPr>
          <p:cNvPr id="4" name="Group 4"/>
          <p:cNvGrpSpPr/>
          <p:nvPr/>
        </p:nvGrpSpPr>
        <p:grpSpPr>
          <a:xfrm>
            <a:off x="17448243" y="9679503"/>
            <a:ext cx="643810" cy="547688"/>
            <a:chOff x="0" y="0"/>
            <a:chExt cx="858414" cy="730250"/>
          </a:xfrm>
        </p:grpSpPr>
        <p:sp>
          <p:nvSpPr>
            <p:cNvPr id="5" name="Freeform 5"/>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6" name="TextBox 6"/>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15</a:t>
              </a:r>
            </a:p>
          </p:txBody>
        </p:sp>
      </p:gr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Respite care license exemption </a:t>
            </a:r>
          </a:p>
        </p:txBody>
      </p:sp>
      <p:sp>
        <p:nvSpPr>
          <p:cNvPr id="3" name="TextBox 3"/>
          <p:cNvSpPr txBox="1"/>
          <p:nvPr/>
        </p:nvSpPr>
        <p:spPr>
          <a:xfrm>
            <a:off x="1010410" y="2542818"/>
            <a:ext cx="15797489" cy="5561457"/>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9/"/>
              </a:rPr>
              <a:t>Minn. Sess. L. Ch. 9</a:t>
            </a:r>
          </a:p>
          <a:p>
            <a:pPr marL="542925" lvl="1" indent="-271462" algn="l">
              <a:lnSpc>
                <a:spcPts val="4320"/>
              </a:lnSpc>
              <a:buFont typeface="Arial"/>
              <a:buChar char="•"/>
            </a:pPr>
            <a:r>
              <a:rPr lang="en-US" sz="3000">
                <a:solidFill>
                  <a:srgbClr val="000000"/>
                </a:solidFill>
                <a:latin typeface="Gotham"/>
                <a:ea typeface="Gotham"/>
                <a:cs typeface="Gotham"/>
                <a:sym typeface="Gotham"/>
              </a:rPr>
              <a:t>Applies to respite care for foster care children</a:t>
            </a:r>
          </a:p>
          <a:p>
            <a:pPr marL="542925" lvl="1" indent="-271462" algn="l">
              <a:lnSpc>
                <a:spcPts val="4320"/>
              </a:lnSpc>
              <a:buFont typeface="Arial"/>
              <a:buChar char="•"/>
            </a:pPr>
            <a:r>
              <a:rPr lang="en-US" sz="3000">
                <a:solidFill>
                  <a:srgbClr val="000000"/>
                </a:solidFill>
                <a:latin typeface="Gotham"/>
                <a:ea typeface="Gotham"/>
                <a:cs typeface="Gotham"/>
                <a:sym typeface="Gotham"/>
              </a:rPr>
              <a:t>A home and community-based license holder can provide respite care in an unlicensed residential setting with some safeguards, including </a:t>
            </a:r>
          </a:p>
          <a:p>
            <a:pPr marL="831532" lvl="2" indent="-277178" algn="l">
              <a:lnSpc>
                <a:spcPts val="3887"/>
              </a:lnSpc>
              <a:buFont typeface="Arial"/>
              <a:buChar char="⚬"/>
            </a:pPr>
            <a:r>
              <a:rPr lang="en-US" sz="2700">
                <a:solidFill>
                  <a:srgbClr val="000000"/>
                </a:solidFill>
                <a:latin typeface="Gotham"/>
                <a:ea typeface="Gotham"/>
                <a:cs typeface="Gotham"/>
                <a:sym typeface="Gotham"/>
              </a:rPr>
              <a:t>Background studies completed;</a:t>
            </a:r>
          </a:p>
          <a:p>
            <a:pPr marL="831532" lvl="2" indent="-277178" algn="l">
              <a:lnSpc>
                <a:spcPts val="3887"/>
              </a:lnSpc>
              <a:buFont typeface="Arial"/>
              <a:buChar char="⚬"/>
            </a:pPr>
            <a:r>
              <a:rPr lang="en-US" sz="2700">
                <a:solidFill>
                  <a:srgbClr val="000000"/>
                </a:solidFill>
                <a:latin typeface="Gotham"/>
                <a:ea typeface="Gotham"/>
                <a:cs typeface="Gotham"/>
                <a:sym typeface="Gotham"/>
              </a:rPr>
              <a:t>Case manager conducts an assessment of the setting;</a:t>
            </a:r>
          </a:p>
          <a:p>
            <a:pPr marL="831532" lvl="2" indent="-277178" algn="l">
              <a:lnSpc>
                <a:spcPts val="3887"/>
              </a:lnSpc>
              <a:buFont typeface="Arial"/>
              <a:buChar char="⚬"/>
            </a:pPr>
            <a:r>
              <a:rPr lang="en-US" sz="2700">
                <a:solidFill>
                  <a:srgbClr val="000000"/>
                </a:solidFill>
                <a:latin typeface="Gotham"/>
                <a:ea typeface="Gotham"/>
                <a:cs typeface="Gotham"/>
                <a:sym typeface="Gotham"/>
              </a:rPr>
              <a:t>Child’s legal representative visits the residence and agrees to services; </a:t>
            </a:r>
          </a:p>
          <a:p>
            <a:pPr marL="831532" lvl="2" indent="-277178" algn="l">
              <a:lnSpc>
                <a:spcPts val="3887"/>
              </a:lnSpc>
              <a:buFont typeface="Arial"/>
              <a:buChar char="⚬"/>
            </a:pPr>
            <a:r>
              <a:rPr lang="en-US" sz="2700">
                <a:solidFill>
                  <a:srgbClr val="000000"/>
                </a:solidFill>
                <a:latin typeface="Gotham"/>
                <a:ea typeface="Gotham"/>
                <a:cs typeface="Gotham"/>
                <a:sym typeface="Gotham"/>
              </a:rPr>
              <a:t>No more than 4 children, must be under 21</a:t>
            </a:r>
          </a:p>
          <a:p>
            <a:pPr marL="831532" lvl="2" indent="-277178" algn="l">
              <a:lnSpc>
                <a:spcPts val="3887"/>
              </a:lnSpc>
            </a:pPr>
            <a:r>
              <a:rPr lang="en-US" sz="2700">
                <a:solidFill>
                  <a:srgbClr val="000000"/>
                </a:solidFill>
                <a:latin typeface="Gotham"/>
                <a:ea typeface="Gotham"/>
                <a:cs typeface="Gotham"/>
                <a:sym typeface="Gotham"/>
              </a:rPr>
              <a:t>Effective January 1, 2026, or upon federal approval   </a:t>
            </a:r>
          </a:p>
          <a:p>
            <a:pPr marL="831532" lvl="2" indent="-277178" algn="l">
              <a:lnSpc>
                <a:spcPts val="3887"/>
              </a:lnSpc>
            </a:pPr>
            <a:endParaRPr lang="en-US" sz="2700">
              <a:solidFill>
                <a:srgbClr val="000000"/>
              </a:solidFill>
              <a:latin typeface="Gotham"/>
              <a:ea typeface="Gotham"/>
              <a:cs typeface="Gotham"/>
              <a:sym typeface="Gotham"/>
            </a:endParaRPr>
          </a:p>
          <a:p>
            <a:pPr marL="831532" lvl="2" indent="-277178" algn="l">
              <a:lnSpc>
                <a:spcPts val="3887"/>
              </a:lnSpc>
            </a:pPr>
            <a:endParaRPr lang="en-US" sz="2700">
              <a:solidFill>
                <a:srgbClr val="000000"/>
              </a:solidFill>
              <a:latin typeface="Gotham"/>
              <a:ea typeface="Gotham"/>
              <a:cs typeface="Gotham"/>
              <a:sym typeface="Gotham"/>
            </a:endParaRPr>
          </a:p>
        </p:txBody>
      </p:sp>
      <p:grpSp>
        <p:nvGrpSpPr>
          <p:cNvPr id="4" name="Group 4"/>
          <p:cNvGrpSpPr/>
          <p:nvPr/>
        </p:nvGrpSpPr>
        <p:grpSpPr>
          <a:xfrm>
            <a:off x="17448243" y="9679503"/>
            <a:ext cx="643810" cy="547688"/>
            <a:chOff x="0" y="0"/>
            <a:chExt cx="858414" cy="730250"/>
          </a:xfrm>
        </p:grpSpPr>
        <p:sp>
          <p:nvSpPr>
            <p:cNvPr id="5" name="Freeform 5"/>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6" name="TextBox 6"/>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16</a:t>
              </a:r>
            </a:p>
          </p:txBody>
        </p:sp>
      </p:gr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17</a:t>
              </a:r>
            </a:p>
          </p:txBody>
        </p:sp>
      </p:grpSp>
      <p:sp>
        <p:nvSpPr>
          <p:cNvPr id="5" name="TextBox 5"/>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Mandated reporter training</a:t>
            </a:r>
          </a:p>
        </p:txBody>
      </p:sp>
      <p:sp>
        <p:nvSpPr>
          <p:cNvPr id="6" name="TextBox 6"/>
          <p:cNvSpPr txBox="1"/>
          <p:nvPr/>
        </p:nvSpPr>
        <p:spPr>
          <a:xfrm>
            <a:off x="877674" y="1959926"/>
            <a:ext cx="15797489" cy="5899785"/>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0/Session+Law/Chapter/13/"/>
              </a:rPr>
              <a:t>HF 1346/Minn. Sess. L. Ch. 13</a:t>
            </a:r>
            <a:r>
              <a:rPr lang="en-US" sz="3000">
                <a:solidFill>
                  <a:srgbClr val="000000"/>
                </a:solidFill>
                <a:latin typeface="Gotham"/>
                <a:ea typeface="Gotham"/>
                <a:cs typeface="Gotham"/>
                <a:sym typeface="Gotham"/>
              </a:rPr>
              <a:t> </a:t>
            </a:r>
          </a:p>
          <a:p>
            <a:pPr marL="542925" lvl="1" indent="-271462" algn="l">
              <a:lnSpc>
                <a:spcPts val="4320"/>
              </a:lnSpc>
              <a:buFont typeface="Arial"/>
              <a:buChar char="•"/>
            </a:pPr>
            <a:r>
              <a:rPr lang="en-US" sz="3000">
                <a:solidFill>
                  <a:srgbClr val="000000"/>
                </a:solidFill>
                <a:latin typeface="Gotham"/>
                <a:ea typeface="Gotham"/>
                <a:cs typeface="Gotham"/>
                <a:sym typeface="Gotham"/>
              </a:rPr>
              <a:t>Requires at least half of the training must be spent on how to identify signs of suspected maltreatment or abuse</a:t>
            </a:r>
          </a:p>
          <a:p>
            <a:pPr marL="542925" lvl="1" indent="-271462" algn="l">
              <a:lnSpc>
                <a:spcPts val="4320"/>
              </a:lnSpc>
              <a:buFont typeface="Arial"/>
              <a:buChar char="•"/>
            </a:pPr>
            <a:r>
              <a:rPr lang="en-US" sz="3000">
                <a:solidFill>
                  <a:srgbClr val="000000"/>
                </a:solidFill>
                <a:latin typeface="Gotham"/>
                <a:ea typeface="Gotham"/>
                <a:cs typeface="Gotham"/>
                <a:sym typeface="Gotham"/>
              </a:rPr>
              <a:t>Training must cover the definitions of each type of maltreatment under the statute</a:t>
            </a:r>
          </a:p>
          <a:p>
            <a:pPr marL="542925" lvl="1" indent="-271462" algn="l">
              <a:lnSpc>
                <a:spcPts val="4320"/>
              </a:lnSpc>
              <a:buFont typeface="Arial"/>
              <a:buChar char="•"/>
            </a:pPr>
            <a:r>
              <a:rPr lang="en-US" sz="3000">
                <a:solidFill>
                  <a:srgbClr val="000000"/>
                </a:solidFill>
                <a:latin typeface="Gotham"/>
                <a:ea typeface="Gotham"/>
                <a:cs typeface="Gotham"/>
                <a:sym typeface="Gotham"/>
              </a:rPr>
              <a:t>Development of trainings must include input from “professionals with specialized knowledge related to maltreatment, including but not limited to medical professionals, attorneys, mental health professionals, and social workers”</a:t>
            </a:r>
          </a:p>
          <a:p>
            <a:pPr marL="488632" lvl="1" indent="-244316" algn="l">
              <a:lnSpc>
                <a:spcPts val="3887"/>
              </a:lnSpc>
            </a:pPr>
            <a:r>
              <a:rPr lang="en-US" sz="2700">
                <a:solidFill>
                  <a:srgbClr val="000000"/>
                </a:solidFill>
                <a:latin typeface="Gotham"/>
                <a:ea typeface="Gotham"/>
                <a:cs typeface="Gotham"/>
                <a:sym typeface="Gotham"/>
              </a:rPr>
              <a:t>Effective August 1, 2025</a:t>
            </a:r>
          </a:p>
          <a:p>
            <a:pPr marL="542925" lvl="1" indent="-271462" algn="l">
              <a:lnSpc>
                <a:spcPts val="4320"/>
              </a:lnSpc>
            </a:pPr>
            <a:endParaRPr lang="en-US" sz="2700">
              <a:solidFill>
                <a:srgbClr val="000000"/>
              </a:solidFill>
              <a:latin typeface="Gotham"/>
              <a:ea typeface="Gotham"/>
              <a:cs typeface="Gotham"/>
              <a:sym typeface="Gotham"/>
            </a:endParaRPr>
          </a:p>
        </p:txBody>
      </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DCYF  information system </a:t>
            </a:r>
          </a:p>
        </p:txBody>
      </p:sp>
      <p:sp>
        <p:nvSpPr>
          <p:cNvPr id="3" name="TextBox 3"/>
          <p:cNvSpPr txBox="1"/>
          <p:nvPr/>
        </p:nvSpPr>
        <p:spPr>
          <a:xfrm>
            <a:off x="1010410" y="2542818"/>
            <a:ext cx="15797489" cy="2775204"/>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3/"/>
              </a:rPr>
              <a:t>HF 2 Special Session/Minn. Sess. L. Ch. 3</a:t>
            </a:r>
            <a:r>
              <a:rPr lang="en-US" sz="3000">
                <a:solidFill>
                  <a:srgbClr val="000000"/>
                </a:solidFill>
                <a:latin typeface="Gotham"/>
                <a:ea typeface="Gotham"/>
                <a:cs typeface="Gotham"/>
                <a:sym typeface="Gotham"/>
              </a:rPr>
              <a:t> </a:t>
            </a:r>
          </a:p>
          <a:p>
            <a:pPr marL="831532" lvl="2" indent="-277178" algn="l">
              <a:lnSpc>
                <a:spcPts val="3887"/>
              </a:lnSpc>
              <a:buFont typeface="Arial"/>
              <a:buChar char="⚬"/>
            </a:pPr>
            <a:r>
              <a:rPr lang="en-US" sz="2700">
                <a:solidFill>
                  <a:srgbClr val="000000"/>
                </a:solidFill>
                <a:latin typeface="Gotham"/>
                <a:ea typeface="Gotham"/>
                <a:cs typeface="Gotham"/>
                <a:sym typeface="Gotham"/>
              </a:rPr>
              <a:t>Child welfare information system </a:t>
            </a:r>
          </a:p>
          <a:p>
            <a:pPr marL="1120140" lvl="3" indent="-280035" algn="l">
              <a:lnSpc>
                <a:spcPts val="3456"/>
              </a:lnSpc>
              <a:buFont typeface="Arial"/>
              <a:buChar char="￭"/>
            </a:pPr>
            <a:r>
              <a:rPr lang="en-US" sz="2400">
                <a:solidFill>
                  <a:srgbClr val="000000"/>
                </a:solidFill>
                <a:latin typeface="Gotham"/>
                <a:ea typeface="Gotham"/>
                <a:cs typeface="Gotham"/>
                <a:sym typeface="Gotham"/>
              </a:rPr>
              <a:t>$40 million for upgrades to the system </a:t>
            </a:r>
          </a:p>
          <a:p>
            <a:pPr marL="1120140" lvl="3" indent="-280035" algn="l">
              <a:lnSpc>
                <a:spcPts val="3456"/>
              </a:lnSpc>
              <a:buFont typeface="Arial"/>
              <a:buChar char="￭"/>
            </a:pPr>
            <a:r>
              <a:rPr lang="en-US" sz="2400">
                <a:solidFill>
                  <a:srgbClr val="000000"/>
                </a:solidFill>
                <a:latin typeface="Gotham"/>
                <a:ea typeface="Gotham"/>
                <a:cs typeface="Gotham"/>
                <a:sym typeface="Gotham"/>
              </a:rPr>
              <a:t>DCYF to acquire, implement and configure comprehensive system</a:t>
            </a:r>
          </a:p>
          <a:p>
            <a:pPr marL="1120140" lvl="3" indent="-280035" algn="l">
              <a:lnSpc>
                <a:spcPts val="3456"/>
              </a:lnSpc>
              <a:buFont typeface="Arial"/>
              <a:buChar char="￭"/>
            </a:pPr>
            <a:r>
              <a:rPr lang="en-US" sz="2400">
                <a:solidFill>
                  <a:srgbClr val="000000"/>
                </a:solidFill>
                <a:latin typeface="Gotham"/>
                <a:ea typeface="Gotham"/>
                <a:cs typeface="Gotham"/>
                <a:sym typeface="Gotham"/>
              </a:rPr>
              <a:t>By March 1, 2026, DCYF must have a plan and estimated timeline</a:t>
            </a:r>
          </a:p>
          <a:p>
            <a:pPr marL="1120140" lvl="3" indent="-280035" algn="l">
              <a:lnSpc>
                <a:spcPts val="3456"/>
              </a:lnSpc>
              <a:buFont typeface="Arial"/>
              <a:buChar char="￭"/>
            </a:pPr>
            <a:r>
              <a:rPr lang="en-US" sz="2400">
                <a:solidFill>
                  <a:srgbClr val="000000"/>
                </a:solidFill>
                <a:latin typeface="Gotham"/>
                <a:ea typeface="Gotham"/>
                <a:cs typeface="Gotham"/>
                <a:sym typeface="Gotham"/>
              </a:rPr>
              <a:t>By August 15, 2026, then biannually, DCYF must provide updates until completed </a:t>
            </a:r>
          </a:p>
        </p:txBody>
      </p:sp>
      <p:grpSp>
        <p:nvGrpSpPr>
          <p:cNvPr id="4" name="Group 4"/>
          <p:cNvGrpSpPr/>
          <p:nvPr/>
        </p:nvGrpSpPr>
        <p:grpSpPr>
          <a:xfrm>
            <a:off x="17448243" y="9679503"/>
            <a:ext cx="643810" cy="547688"/>
            <a:chOff x="0" y="0"/>
            <a:chExt cx="858414" cy="730250"/>
          </a:xfrm>
        </p:grpSpPr>
        <p:sp>
          <p:nvSpPr>
            <p:cNvPr id="5" name="Freeform 5"/>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6" name="TextBox 6"/>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18</a:t>
              </a:r>
            </a:p>
          </p:txBody>
        </p:sp>
      </p:gr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Duties of DCYF</a:t>
            </a:r>
          </a:p>
        </p:txBody>
      </p:sp>
      <p:sp>
        <p:nvSpPr>
          <p:cNvPr id="3" name="TextBox 3"/>
          <p:cNvSpPr txBox="1"/>
          <p:nvPr/>
        </p:nvSpPr>
        <p:spPr>
          <a:xfrm>
            <a:off x="1010410" y="2542818"/>
            <a:ext cx="15797489" cy="5247132"/>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3/"/>
              </a:rPr>
              <a:t>HF 2 Special Session/Minn. Sess. L. Ch. 3</a:t>
            </a:r>
            <a:r>
              <a:rPr lang="en-US" sz="3000">
                <a:solidFill>
                  <a:srgbClr val="000000"/>
                </a:solidFill>
                <a:latin typeface="Gotham"/>
                <a:ea typeface="Gotham"/>
                <a:cs typeface="Gotham"/>
                <a:sym typeface="Gotham"/>
              </a:rPr>
              <a:t> </a:t>
            </a:r>
          </a:p>
          <a:p>
            <a:pPr marL="831532" lvl="2" indent="-277178" algn="l">
              <a:lnSpc>
                <a:spcPts val="3887"/>
              </a:lnSpc>
              <a:buFont typeface="Arial"/>
              <a:buChar char="⚬"/>
            </a:pPr>
            <a:r>
              <a:rPr lang="en-US" sz="2700">
                <a:solidFill>
                  <a:srgbClr val="000000"/>
                </a:solidFill>
                <a:latin typeface="Gotham"/>
                <a:ea typeface="Gotham"/>
                <a:cs typeface="Gotham"/>
                <a:sym typeface="Gotham"/>
              </a:rPr>
              <a:t>Clarifies that DCYF may contract with a licensed child-placing agency or Tribal social services agency when a child will be subject to a transfer of custody (current language discusses adoption only)</a:t>
            </a:r>
          </a:p>
          <a:p>
            <a:pPr marL="831532" lvl="2" indent="-277178" algn="l">
              <a:lnSpc>
                <a:spcPts val="3887"/>
              </a:lnSpc>
              <a:buFont typeface="Arial"/>
              <a:buChar char="⚬"/>
            </a:pPr>
            <a:r>
              <a:rPr lang="en-US" sz="2700">
                <a:solidFill>
                  <a:srgbClr val="000000"/>
                </a:solidFill>
                <a:latin typeface="Gotham"/>
                <a:ea typeface="Gotham"/>
                <a:cs typeface="Gotham"/>
                <a:sym typeface="Gotham"/>
              </a:rPr>
              <a:t>ICWA grants from DCYF</a:t>
            </a:r>
          </a:p>
          <a:p>
            <a:pPr marL="1120140" lvl="3" indent="-280035" algn="l">
              <a:lnSpc>
                <a:spcPts val="3456"/>
              </a:lnSpc>
              <a:buFont typeface="Arial"/>
              <a:buChar char="￭"/>
            </a:pPr>
            <a:r>
              <a:rPr lang="en-US" sz="2400">
                <a:solidFill>
                  <a:srgbClr val="000000"/>
                </a:solidFill>
                <a:latin typeface="Gotham"/>
                <a:ea typeface="Gotham"/>
                <a:cs typeface="Gotham"/>
                <a:sym typeface="Gotham"/>
              </a:rPr>
              <a:t>Tribal and urban Indian organizations with grants from DCYF to report annually, not quarterly</a:t>
            </a:r>
          </a:p>
          <a:p>
            <a:pPr marL="1120140" lvl="3" indent="-280035" algn="l">
              <a:lnSpc>
                <a:spcPts val="3456"/>
              </a:lnSpc>
              <a:buFont typeface="Arial"/>
              <a:buChar char="￭"/>
            </a:pPr>
            <a:r>
              <a:rPr lang="en-US" sz="2400">
                <a:solidFill>
                  <a:srgbClr val="000000"/>
                </a:solidFill>
                <a:latin typeface="Gotham"/>
                <a:ea typeface="Gotham"/>
                <a:cs typeface="Gotham"/>
                <a:sym typeface="Gotham"/>
              </a:rPr>
              <a:t>Eliminates cap of $100k for special focus grants</a:t>
            </a:r>
          </a:p>
          <a:p>
            <a:pPr marL="831532" lvl="2" indent="-277178" algn="l">
              <a:lnSpc>
                <a:spcPts val="3887"/>
              </a:lnSpc>
              <a:buFont typeface="Arial"/>
              <a:buChar char="⚬"/>
            </a:pPr>
            <a:r>
              <a:rPr lang="en-US" sz="2700">
                <a:solidFill>
                  <a:srgbClr val="000000"/>
                </a:solidFill>
                <a:latin typeface="Gotham"/>
                <a:ea typeface="Gotham"/>
                <a:cs typeface="Gotham"/>
                <a:sym typeface="Gotham"/>
              </a:rPr>
              <a:t>DCYF to scan and report on out-of-school and youth programming for youth under 21 years of age </a:t>
            </a:r>
          </a:p>
          <a:p>
            <a:pPr marL="1120140" lvl="3" indent="-280035" algn="l">
              <a:lnSpc>
                <a:spcPts val="3456"/>
              </a:lnSpc>
              <a:buFont typeface="Arial"/>
              <a:buChar char="￭"/>
            </a:pPr>
            <a:r>
              <a:rPr lang="en-US" sz="2400">
                <a:solidFill>
                  <a:srgbClr val="000000"/>
                </a:solidFill>
                <a:latin typeface="Gotham"/>
                <a:ea typeface="Gotham"/>
                <a:cs typeface="Gotham"/>
                <a:sym typeface="Gotham"/>
              </a:rPr>
              <a:t>Report due July 1, 2026</a:t>
            </a:r>
          </a:p>
          <a:p>
            <a:pPr marL="1260158" lvl="3" indent="-315039" algn="l">
              <a:lnSpc>
                <a:spcPts val="3887"/>
              </a:lnSpc>
            </a:pPr>
            <a:endParaRPr lang="en-US" sz="2400">
              <a:solidFill>
                <a:srgbClr val="000000"/>
              </a:solidFill>
              <a:latin typeface="Gotham"/>
              <a:ea typeface="Gotham"/>
              <a:cs typeface="Gotham"/>
              <a:sym typeface="Gotham"/>
            </a:endParaRPr>
          </a:p>
        </p:txBody>
      </p:sp>
      <p:grpSp>
        <p:nvGrpSpPr>
          <p:cNvPr id="4" name="Group 4"/>
          <p:cNvGrpSpPr/>
          <p:nvPr/>
        </p:nvGrpSpPr>
        <p:grpSpPr>
          <a:xfrm>
            <a:off x="17448243" y="9679503"/>
            <a:ext cx="643810" cy="547688"/>
            <a:chOff x="0" y="0"/>
            <a:chExt cx="858414" cy="730250"/>
          </a:xfrm>
        </p:grpSpPr>
        <p:sp>
          <p:nvSpPr>
            <p:cNvPr id="5" name="Freeform 5"/>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6" name="TextBox 6"/>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19</a:t>
              </a:r>
            </a:p>
          </p:txBody>
        </p:sp>
      </p:gr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24384000" cy="13716000"/>
          </a:xfrm>
        </p:grpSpPr>
        <p:sp>
          <p:nvSpPr>
            <p:cNvPr id="3" name="Freeform 3"/>
            <p:cNvSpPr/>
            <p:nvPr/>
          </p:nvSpPr>
          <p:spPr>
            <a:xfrm>
              <a:off x="0" y="0"/>
              <a:ext cx="24384000" cy="13716000"/>
            </a:xfrm>
            <a:custGeom>
              <a:avLst/>
              <a:gdLst/>
              <a:ahLst/>
              <a:cxnLst/>
              <a:rect l="l" t="t" r="r" b="b"/>
              <a:pathLst>
                <a:path w="24384000" h="13716000">
                  <a:moveTo>
                    <a:pt x="0" y="0"/>
                  </a:moveTo>
                  <a:lnTo>
                    <a:pt x="24384000" y="0"/>
                  </a:lnTo>
                  <a:lnTo>
                    <a:pt x="24384000" y="13716000"/>
                  </a:lnTo>
                  <a:lnTo>
                    <a:pt x="0" y="13716000"/>
                  </a:lnTo>
                  <a:close/>
                </a:path>
              </a:pathLst>
            </a:custGeom>
            <a:solidFill>
              <a:srgbClr val="FFFFFF"/>
            </a:solidFill>
          </p:spPr>
          <p:txBody>
            <a:bodyPr/>
            <a:lstStyle/>
            <a:p>
              <a:endParaRPr lang="en-US"/>
            </a:p>
          </p:txBody>
        </p:sp>
      </p:grpSp>
      <p:grpSp>
        <p:nvGrpSpPr>
          <p:cNvPr id="4" name="Group 4"/>
          <p:cNvGrpSpPr/>
          <p:nvPr/>
        </p:nvGrpSpPr>
        <p:grpSpPr>
          <a:xfrm>
            <a:off x="918974" y="822957"/>
            <a:ext cx="5239512" cy="8682228"/>
            <a:chOff x="0" y="0"/>
            <a:chExt cx="6986016" cy="11576304"/>
          </a:xfrm>
        </p:grpSpPr>
        <p:sp>
          <p:nvSpPr>
            <p:cNvPr id="5" name="Freeform 5"/>
            <p:cNvSpPr/>
            <p:nvPr/>
          </p:nvSpPr>
          <p:spPr>
            <a:xfrm>
              <a:off x="0" y="0"/>
              <a:ext cx="6986016" cy="11576304"/>
            </a:xfrm>
            <a:custGeom>
              <a:avLst/>
              <a:gdLst/>
              <a:ahLst/>
              <a:cxnLst/>
              <a:rect l="l" t="t" r="r" b="b"/>
              <a:pathLst>
                <a:path w="6986016" h="11576304">
                  <a:moveTo>
                    <a:pt x="0" y="0"/>
                  </a:moveTo>
                  <a:lnTo>
                    <a:pt x="6986016" y="0"/>
                  </a:lnTo>
                  <a:lnTo>
                    <a:pt x="6986016" y="11576304"/>
                  </a:lnTo>
                  <a:lnTo>
                    <a:pt x="0" y="11576304"/>
                  </a:lnTo>
                  <a:close/>
                </a:path>
              </a:pathLst>
            </a:custGeom>
            <a:solidFill>
              <a:srgbClr val="000000">
                <a:alpha val="0"/>
              </a:srgbClr>
            </a:solidFill>
          </p:spPr>
          <p:txBody>
            <a:bodyPr/>
            <a:lstStyle/>
            <a:p>
              <a:endParaRPr lang="en-US"/>
            </a:p>
          </p:txBody>
        </p:sp>
        <p:sp>
          <p:nvSpPr>
            <p:cNvPr id="6" name="TextBox 6"/>
            <p:cNvSpPr txBox="1"/>
            <p:nvPr/>
          </p:nvSpPr>
          <p:spPr>
            <a:xfrm>
              <a:off x="0" y="66675"/>
              <a:ext cx="6986016" cy="11509629"/>
            </a:xfrm>
            <a:prstGeom prst="rect">
              <a:avLst/>
            </a:prstGeom>
          </p:spPr>
          <p:txBody>
            <a:bodyPr lIns="0" tIns="0" rIns="0" bIns="0" rtlCol="0" anchor="ctr"/>
            <a:lstStyle/>
            <a:p>
              <a:pPr algn="l">
                <a:lnSpc>
                  <a:spcPts val="6480"/>
                </a:lnSpc>
              </a:pPr>
              <a:r>
                <a:rPr lang="en-US" sz="6000" b="1">
                  <a:solidFill>
                    <a:srgbClr val="000000"/>
                  </a:solidFill>
                  <a:latin typeface="Gotham Bold"/>
                  <a:ea typeface="Gotham Bold"/>
                  <a:cs typeface="Gotham Bold"/>
                  <a:sym typeface="Gotham Bold"/>
                </a:rPr>
                <a:t>Topics</a:t>
              </a:r>
            </a:p>
          </p:txBody>
        </p:sp>
      </p:grpSp>
      <p:grpSp>
        <p:nvGrpSpPr>
          <p:cNvPr id="7" name="Group 7"/>
          <p:cNvGrpSpPr/>
          <p:nvPr/>
        </p:nvGrpSpPr>
        <p:grpSpPr>
          <a:xfrm>
            <a:off x="17448243" y="9679503"/>
            <a:ext cx="643810" cy="547688"/>
            <a:chOff x="0" y="0"/>
            <a:chExt cx="858414" cy="730250"/>
          </a:xfrm>
        </p:grpSpPr>
        <p:sp>
          <p:nvSpPr>
            <p:cNvPr id="8" name="Freeform 8"/>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9" name="TextBox 9"/>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2</a:t>
              </a:r>
            </a:p>
          </p:txBody>
        </p:sp>
      </p:grpSp>
      <p:grpSp>
        <p:nvGrpSpPr>
          <p:cNvPr id="10" name="Group 10"/>
          <p:cNvGrpSpPr/>
          <p:nvPr/>
        </p:nvGrpSpPr>
        <p:grpSpPr>
          <a:xfrm>
            <a:off x="6902844" y="817673"/>
            <a:ext cx="10443210" cy="19050"/>
            <a:chOff x="0" y="0"/>
            <a:chExt cx="13924280" cy="25400"/>
          </a:xfrm>
        </p:grpSpPr>
        <p:sp>
          <p:nvSpPr>
            <p:cNvPr id="11" name="Freeform 11"/>
            <p:cNvSpPr/>
            <p:nvPr/>
          </p:nvSpPr>
          <p:spPr>
            <a:xfrm>
              <a:off x="12700" y="12700"/>
              <a:ext cx="13898880" cy="0"/>
            </a:xfrm>
            <a:custGeom>
              <a:avLst/>
              <a:gdLst/>
              <a:ahLst/>
              <a:cxnLst/>
              <a:rect l="l" t="t" r="r" b="b"/>
              <a:pathLst>
                <a:path w="13898880">
                  <a:moveTo>
                    <a:pt x="0" y="0"/>
                  </a:moveTo>
                  <a:lnTo>
                    <a:pt x="13898880" y="0"/>
                  </a:lnTo>
                </a:path>
              </a:pathLst>
            </a:custGeom>
            <a:solidFill>
              <a:srgbClr val="FFFFFF"/>
            </a:solidFill>
          </p:spPr>
          <p:txBody>
            <a:bodyPr/>
            <a:lstStyle/>
            <a:p>
              <a:endParaRPr lang="en-US"/>
            </a:p>
          </p:txBody>
        </p:sp>
        <p:sp>
          <p:nvSpPr>
            <p:cNvPr id="12" name="Freeform 12"/>
            <p:cNvSpPr/>
            <p:nvPr/>
          </p:nvSpPr>
          <p:spPr>
            <a:xfrm>
              <a:off x="12700" y="0"/>
              <a:ext cx="13898880" cy="25400"/>
            </a:xfrm>
            <a:custGeom>
              <a:avLst/>
              <a:gdLst/>
              <a:ahLst/>
              <a:cxnLst/>
              <a:rect l="l" t="t" r="r" b="b"/>
              <a:pathLst>
                <a:path w="13898880" h="25400">
                  <a:moveTo>
                    <a:pt x="0" y="0"/>
                  </a:moveTo>
                  <a:lnTo>
                    <a:pt x="13898880" y="0"/>
                  </a:lnTo>
                  <a:lnTo>
                    <a:pt x="13898880" y="25400"/>
                  </a:lnTo>
                  <a:lnTo>
                    <a:pt x="0" y="25400"/>
                  </a:lnTo>
                  <a:close/>
                </a:path>
              </a:pathLst>
            </a:custGeom>
            <a:solidFill>
              <a:srgbClr val="138D8B"/>
            </a:solidFill>
          </p:spPr>
          <p:txBody>
            <a:bodyPr/>
            <a:lstStyle/>
            <a:p>
              <a:endParaRPr lang="en-US"/>
            </a:p>
          </p:txBody>
        </p:sp>
      </p:grpSp>
      <p:sp>
        <p:nvSpPr>
          <p:cNvPr id="13" name="TextBox 13"/>
          <p:cNvSpPr txBox="1"/>
          <p:nvPr/>
        </p:nvSpPr>
        <p:spPr>
          <a:xfrm>
            <a:off x="6983806" y="927210"/>
            <a:ext cx="10281285" cy="426720"/>
          </a:xfrm>
          <a:prstGeom prst="rect">
            <a:avLst/>
          </a:prstGeom>
        </p:spPr>
        <p:txBody>
          <a:bodyPr lIns="0" tIns="0" rIns="0" bIns="0" rtlCol="0" anchor="t">
            <a:spAutoFit/>
          </a:bodyPr>
          <a:lstStyle/>
          <a:p>
            <a:pPr algn="l">
              <a:lnSpc>
                <a:spcPts val="3240"/>
              </a:lnSpc>
            </a:pPr>
            <a:r>
              <a:rPr lang="en-US" sz="3000" dirty="0">
                <a:solidFill>
                  <a:srgbClr val="000000"/>
                </a:solidFill>
                <a:latin typeface="Gotham"/>
                <a:ea typeface="Gotham"/>
                <a:cs typeface="Gotham"/>
                <a:sym typeface="Gotham"/>
              </a:rPr>
              <a:t>Extended Foster Care</a:t>
            </a:r>
          </a:p>
        </p:txBody>
      </p:sp>
      <p:grpSp>
        <p:nvGrpSpPr>
          <p:cNvPr id="14" name="Group 14"/>
          <p:cNvGrpSpPr/>
          <p:nvPr/>
        </p:nvGrpSpPr>
        <p:grpSpPr>
          <a:xfrm>
            <a:off x="6902844" y="1605988"/>
            <a:ext cx="10443210" cy="19050"/>
            <a:chOff x="0" y="0"/>
            <a:chExt cx="13924280" cy="25400"/>
          </a:xfrm>
        </p:grpSpPr>
        <p:sp>
          <p:nvSpPr>
            <p:cNvPr id="15" name="Freeform 15"/>
            <p:cNvSpPr/>
            <p:nvPr/>
          </p:nvSpPr>
          <p:spPr>
            <a:xfrm>
              <a:off x="12700" y="12700"/>
              <a:ext cx="13898880" cy="0"/>
            </a:xfrm>
            <a:custGeom>
              <a:avLst/>
              <a:gdLst/>
              <a:ahLst/>
              <a:cxnLst/>
              <a:rect l="l" t="t" r="r" b="b"/>
              <a:pathLst>
                <a:path w="13898880">
                  <a:moveTo>
                    <a:pt x="0" y="0"/>
                  </a:moveTo>
                  <a:lnTo>
                    <a:pt x="13898880" y="0"/>
                  </a:lnTo>
                </a:path>
              </a:pathLst>
            </a:custGeom>
            <a:solidFill>
              <a:srgbClr val="FFFFFF"/>
            </a:solidFill>
          </p:spPr>
          <p:txBody>
            <a:bodyPr/>
            <a:lstStyle/>
            <a:p>
              <a:endParaRPr lang="en-US"/>
            </a:p>
          </p:txBody>
        </p:sp>
        <p:sp>
          <p:nvSpPr>
            <p:cNvPr id="16" name="Freeform 16"/>
            <p:cNvSpPr/>
            <p:nvPr/>
          </p:nvSpPr>
          <p:spPr>
            <a:xfrm>
              <a:off x="12700" y="0"/>
              <a:ext cx="13898880" cy="25400"/>
            </a:xfrm>
            <a:custGeom>
              <a:avLst/>
              <a:gdLst/>
              <a:ahLst/>
              <a:cxnLst/>
              <a:rect l="l" t="t" r="r" b="b"/>
              <a:pathLst>
                <a:path w="13898880" h="25400">
                  <a:moveTo>
                    <a:pt x="0" y="0"/>
                  </a:moveTo>
                  <a:lnTo>
                    <a:pt x="13898880" y="0"/>
                  </a:lnTo>
                  <a:lnTo>
                    <a:pt x="13898880" y="25400"/>
                  </a:lnTo>
                  <a:lnTo>
                    <a:pt x="0" y="25400"/>
                  </a:lnTo>
                  <a:close/>
                </a:path>
              </a:pathLst>
            </a:custGeom>
            <a:solidFill>
              <a:srgbClr val="138D8B"/>
            </a:solidFill>
          </p:spPr>
          <p:txBody>
            <a:bodyPr/>
            <a:lstStyle/>
            <a:p>
              <a:endParaRPr lang="en-US"/>
            </a:p>
          </p:txBody>
        </p:sp>
      </p:grpSp>
      <p:sp>
        <p:nvSpPr>
          <p:cNvPr id="17" name="TextBox 17"/>
          <p:cNvSpPr txBox="1"/>
          <p:nvPr/>
        </p:nvSpPr>
        <p:spPr>
          <a:xfrm>
            <a:off x="6983806" y="1715526"/>
            <a:ext cx="10281285" cy="426720"/>
          </a:xfrm>
          <a:prstGeom prst="rect">
            <a:avLst/>
          </a:prstGeom>
        </p:spPr>
        <p:txBody>
          <a:bodyPr lIns="0" tIns="0" rIns="0" bIns="0" rtlCol="0" anchor="t">
            <a:spAutoFit/>
          </a:bodyPr>
          <a:lstStyle/>
          <a:p>
            <a:pPr algn="l">
              <a:lnSpc>
                <a:spcPts val="3240"/>
              </a:lnSpc>
            </a:pPr>
            <a:r>
              <a:rPr lang="en-US" sz="3000">
                <a:solidFill>
                  <a:srgbClr val="000000"/>
                </a:solidFill>
                <a:latin typeface="Gotham"/>
                <a:ea typeface="Gotham"/>
                <a:cs typeface="Gotham"/>
                <a:sym typeface="Gotham"/>
              </a:rPr>
              <a:t>Definition of neglect and terminology </a:t>
            </a:r>
          </a:p>
        </p:txBody>
      </p:sp>
      <p:grpSp>
        <p:nvGrpSpPr>
          <p:cNvPr id="18" name="Group 18"/>
          <p:cNvGrpSpPr/>
          <p:nvPr/>
        </p:nvGrpSpPr>
        <p:grpSpPr>
          <a:xfrm>
            <a:off x="6902844" y="2394306"/>
            <a:ext cx="10443210" cy="19050"/>
            <a:chOff x="0" y="0"/>
            <a:chExt cx="13924280" cy="25400"/>
          </a:xfrm>
        </p:grpSpPr>
        <p:sp>
          <p:nvSpPr>
            <p:cNvPr id="19" name="Freeform 19"/>
            <p:cNvSpPr/>
            <p:nvPr/>
          </p:nvSpPr>
          <p:spPr>
            <a:xfrm>
              <a:off x="12700" y="12700"/>
              <a:ext cx="13898880" cy="0"/>
            </a:xfrm>
            <a:custGeom>
              <a:avLst/>
              <a:gdLst/>
              <a:ahLst/>
              <a:cxnLst/>
              <a:rect l="l" t="t" r="r" b="b"/>
              <a:pathLst>
                <a:path w="13898880">
                  <a:moveTo>
                    <a:pt x="0" y="0"/>
                  </a:moveTo>
                  <a:lnTo>
                    <a:pt x="13898880" y="0"/>
                  </a:lnTo>
                </a:path>
              </a:pathLst>
            </a:custGeom>
            <a:solidFill>
              <a:srgbClr val="FFFFFF"/>
            </a:solidFill>
          </p:spPr>
          <p:txBody>
            <a:bodyPr/>
            <a:lstStyle/>
            <a:p>
              <a:endParaRPr lang="en-US"/>
            </a:p>
          </p:txBody>
        </p:sp>
        <p:sp>
          <p:nvSpPr>
            <p:cNvPr id="20" name="Freeform 20"/>
            <p:cNvSpPr/>
            <p:nvPr/>
          </p:nvSpPr>
          <p:spPr>
            <a:xfrm>
              <a:off x="12700" y="0"/>
              <a:ext cx="13898880" cy="25400"/>
            </a:xfrm>
            <a:custGeom>
              <a:avLst/>
              <a:gdLst/>
              <a:ahLst/>
              <a:cxnLst/>
              <a:rect l="l" t="t" r="r" b="b"/>
              <a:pathLst>
                <a:path w="13898880" h="25400">
                  <a:moveTo>
                    <a:pt x="0" y="0"/>
                  </a:moveTo>
                  <a:lnTo>
                    <a:pt x="13898880" y="0"/>
                  </a:lnTo>
                  <a:lnTo>
                    <a:pt x="13898880" y="25400"/>
                  </a:lnTo>
                  <a:lnTo>
                    <a:pt x="0" y="25400"/>
                  </a:lnTo>
                  <a:close/>
                </a:path>
              </a:pathLst>
            </a:custGeom>
            <a:solidFill>
              <a:srgbClr val="138D8B"/>
            </a:solidFill>
          </p:spPr>
          <p:txBody>
            <a:bodyPr/>
            <a:lstStyle/>
            <a:p>
              <a:endParaRPr lang="en-US"/>
            </a:p>
          </p:txBody>
        </p:sp>
      </p:grpSp>
      <p:sp>
        <p:nvSpPr>
          <p:cNvPr id="21" name="TextBox 21"/>
          <p:cNvSpPr txBox="1"/>
          <p:nvPr/>
        </p:nvSpPr>
        <p:spPr>
          <a:xfrm>
            <a:off x="6983806" y="2503843"/>
            <a:ext cx="10281285" cy="426720"/>
          </a:xfrm>
          <a:prstGeom prst="rect">
            <a:avLst/>
          </a:prstGeom>
        </p:spPr>
        <p:txBody>
          <a:bodyPr lIns="0" tIns="0" rIns="0" bIns="0" rtlCol="0" anchor="t">
            <a:spAutoFit/>
          </a:bodyPr>
          <a:lstStyle/>
          <a:p>
            <a:pPr algn="l">
              <a:lnSpc>
                <a:spcPts val="3240"/>
              </a:lnSpc>
            </a:pPr>
            <a:r>
              <a:rPr lang="en-US" sz="3000">
                <a:solidFill>
                  <a:srgbClr val="000000"/>
                </a:solidFill>
                <a:latin typeface="Gotham"/>
                <a:ea typeface="Gotham"/>
                <a:cs typeface="Gotham"/>
                <a:sym typeface="Gotham"/>
              </a:rPr>
              <a:t>Truancy and school attendance</a:t>
            </a:r>
          </a:p>
        </p:txBody>
      </p:sp>
      <p:grpSp>
        <p:nvGrpSpPr>
          <p:cNvPr id="22" name="Group 22"/>
          <p:cNvGrpSpPr/>
          <p:nvPr/>
        </p:nvGrpSpPr>
        <p:grpSpPr>
          <a:xfrm>
            <a:off x="6902844" y="3182622"/>
            <a:ext cx="10443210" cy="19050"/>
            <a:chOff x="0" y="0"/>
            <a:chExt cx="13924280" cy="25400"/>
          </a:xfrm>
        </p:grpSpPr>
        <p:sp>
          <p:nvSpPr>
            <p:cNvPr id="23" name="Freeform 23"/>
            <p:cNvSpPr/>
            <p:nvPr/>
          </p:nvSpPr>
          <p:spPr>
            <a:xfrm>
              <a:off x="12700" y="12700"/>
              <a:ext cx="13898880" cy="0"/>
            </a:xfrm>
            <a:custGeom>
              <a:avLst/>
              <a:gdLst/>
              <a:ahLst/>
              <a:cxnLst/>
              <a:rect l="l" t="t" r="r" b="b"/>
              <a:pathLst>
                <a:path w="13898880">
                  <a:moveTo>
                    <a:pt x="0" y="0"/>
                  </a:moveTo>
                  <a:lnTo>
                    <a:pt x="13898880" y="0"/>
                  </a:lnTo>
                </a:path>
              </a:pathLst>
            </a:custGeom>
            <a:solidFill>
              <a:srgbClr val="FFFFFF"/>
            </a:solidFill>
          </p:spPr>
          <p:txBody>
            <a:bodyPr/>
            <a:lstStyle/>
            <a:p>
              <a:endParaRPr lang="en-US"/>
            </a:p>
          </p:txBody>
        </p:sp>
        <p:sp>
          <p:nvSpPr>
            <p:cNvPr id="24" name="Freeform 24"/>
            <p:cNvSpPr/>
            <p:nvPr/>
          </p:nvSpPr>
          <p:spPr>
            <a:xfrm>
              <a:off x="12700" y="0"/>
              <a:ext cx="13898880" cy="25400"/>
            </a:xfrm>
            <a:custGeom>
              <a:avLst/>
              <a:gdLst/>
              <a:ahLst/>
              <a:cxnLst/>
              <a:rect l="l" t="t" r="r" b="b"/>
              <a:pathLst>
                <a:path w="13898880" h="25400">
                  <a:moveTo>
                    <a:pt x="0" y="0"/>
                  </a:moveTo>
                  <a:lnTo>
                    <a:pt x="13898880" y="0"/>
                  </a:lnTo>
                  <a:lnTo>
                    <a:pt x="13898880" y="25400"/>
                  </a:lnTo>
                  <a:lnTo>
                    <a:pt x="0" y="25400"/>
                  </a:lnTo>
                  <a:close/>
                </a:path>
              </a:pathLst>
            </a:custGeom>
            <a:solidFill>
              <a:srgbClr val="138D8B"/>
            </a:solidFill>
          </p:spPr>
          <p:txBody>
            <a:bodyPr/>
            <a:lstStyle/>
            <a:p>
              <a:endParaRPr lang="en-US"/>
            </a:p>
          </p:txBody>
        </p:sp>
      </p:grpSp>
      <p:sp>
        <p:nvSpPr>
          <p:cNvPr id="25" name="TextBox 25"/>
          <p:cNvSpPr txBox="1"/>
          <p:nvPr/>
        </p:nvSpPr>
        <p:spPr>
          <a:xfrm>
            <a:off x="6983806" y="3292159"/>
            <a:ext cx="10281285" cy="836295"/>
          </a:xfrm>
          <a:prstGeom prst="rect">
            <a:avLst/>
          </a:prstGeom>
        </p:spPr>
        <p:txBody>
          <a:bodyPr lIns="0" tIns="0" rIns="0" bIns="0" rtlCol="0" anchor="t">
            <a:spAutoFit/>
          </a:bodyPr>
          <a:lstStyle/>
          <a:p>
            <a:pPr algn="l">
              <a:lnSpc>
                <a:spcPts val="3240"/>
              </a:lnSpc>
            </a:pPr>
            <a:r>
              <a:rPr lang="en-US" sz="3000" dirty="0">
                <a:solidFill>
                  <a:srgbClr val="000000"/>
                </a:solidFill>
                <a:latin typeface="Gotham"/>
                <a:ea typeface="Gotham"/>
                <a:cs typeface="Gotham"/>
                <a:sym typeface="Gotham"/>
              </a:rPr>
              <a:t>Reestablishment of parental rights for adopted children</a:t>
            </a:r>
          </a:p>
        </p:txBody>
      </p:sp>
      <p:grpSp>
        <p:nvGrpSpPr>
          <p:cNvPr id="26" name="Group 26"/>
          <p:cNvGrpSpPr/>
          <p:nvPr/>
        </p:nvGrpSpPr>
        <p:grpSpPr>
          <a:xfrm>
            <a:off x="6925816" y="4088394"/>
            <a:ext cx="10443210" cy="19050"/>
            <a:chOff x="0" y="0"/>
            <a:chExt cx="13924280" cy="25400"/>
          </a:xfrm>
        </p:grpSpPr>
        <p:sp>
          <p:nvSpPr>
            <p:cNvPr id="27" name="Freeform 27"/>
            <p:cNvSpPr/>
            <p:nvPr/>
          </p:nvSpPr>
          <p:spPr>
            <a:xfrm>
              <a:off x="12700" y="12700"/>
              <a:ext cx="13898880" cy="0"/>
            </a:xfrm>
            <a:custGeom>
              <a:avLst/>
              <a:gdLst/>
              <a:ahLst/>
              <a:cxnLst/>
              <a:rect l="l" t="t" r="r" b="b"/>
              <a:pathLst>
                <a:path w="13898880">
                  <a:moveTo>
                    <a:pt x="0" y="0"/>
                  </a:moveTo>
                  <a:lnTo>
                    <a:pt x="13898880" y="0"/>
                  </a:lnTo>
                </a:path>
              </a:pathLst>
            </a:custGeom>
            <a:solidFill>
              <a:srgbClr val="FFFFFF"/>
            </a:solidFill>
          </p:spPr>
          <p:txBody>
            <a:bodyPr/>
            <a:lstStyle/>
            <a:p>
              <a:endParaRPr lang="en-US"/>
            </a:p>
          </p:txBody>
        </p:sp>
        <p:sp>
          <p:nvSpPr>
            <p:cNvPr id="28" name="Freeform 28"/>
            <p:cNvSpPr/>
            <p:nvPr/>
          </p:nvSpPr>
          <p:spPr>
            <a:xfrm>
              <a:off x="12700" y="0"/>
              <a:ext cx="13898880" cy="25400"/>
            </a:xfrm>
            <a:custGeom>
              <a:avLst/>
              <a:gdLst/>
              <a:ahLst/>
              <a:cxnLst/>
              <a:rect l="l" t="t" r="r" b="b"/>
              <a:pathLst>
                <a:path w="13898880" h="25400">
                  <a:moveTo>
                    <a:pt x="0" y="0"/>
                  </a:moveTo>
                  <a:lnTo>
                    <a:pt x="13898880" y="0"/>
                  </a:lnTo>
                  <a:lnTo>
                    <a:pt x="13898880" y="25400"/>
                  </a:lnTo>
                  <a:lnTo>
                    <a:pt x="0" y="25400"/>
                  </a:lnTo>
                  <a:close/>
                </a:path>
              </a:pathLst>
            </a:custGeom>
            <a:solidFill>
              <a:srgbClr val="138D8B"/>
            </a:solidFill>
          </p:spPr>
          <p:txBody>
            <a:bodyPr/>
            <a:lstStyle/>
            <a:p>
              <a:endParaRPr lang="en-US"/>
            </a:p>
          </p:txBody>
        </p:sp>
      </p:grpSp>
      <p:sp>
        <p:nvSpPr>
          <p:cNvPr id="29" name="TextBox 29"/>
          <p:cNvSpPr txBox="1"/>
          <p:nvPr/>
        </p:nvSpPr>
        <p:spPr>
          <a:xfrm>
            <a:off x="6983806" y="4259592"/>
            <a:ext cx="10281285" cy="426720"/>
          </a:xfrm>
          <a:prstGeom prst="rect">
            <a:avLst/>
          </a:prstGeom>
        </p:spPr>
        <p:txBody>
          <a:bodyPr lIns="0" tIns="0" rIns="0" bIns="0" rtlCol="0" anchor="t">
            <a:spAutoFit/>
          </a:bodyPr>
          <a:lstStyle/>
          <a:p>
            <a:pPr algn="l">
              <a:lnSpc>
                <a:spcPts val="3240"/>
              </a:lnSpc>
            </a:pPr>
            <a:r>
              <a:rPr lang="en-US" sz="3000" dirty="0">
                <a:solidFill>
                  <a:srgbClr val="000000"/>
                </a:solidFill>
                <a:latin typeface="Gotham"/>
                <a:ea typeface="Gotham"/>
                <a:cs typeface="Gotham"/>
                <a:sym typeface="Gotham"/>
              </a:rPr>
              <a:t>Out-of-state child abuse/neglect enforcement </a:t>
            </a:r>
          </a:p>
        </p:txBody>
      </p:sp>
      <p:grpSp>
        <p:nvGrpSpPr>
          <p:cNvPr id="30" name="Group 30"/>
          <p:cNvGrpSpPr/>
          <p:nvPr/>
        </p:nvGrpSpPr>
        <p:grpSpPr>
          <a:xfrm>
            <a:off x="6902844" y="4759254"/>
            <a:ext cx="10443210" cy="19050"/>
            <a:chOff x="0" y="0"/>
            <a:chExt cx="13924280" cy="25400"/>
          </a:xfrm>
        </p:grpSpPr>
        <p:sp>
          <p:nvSpPr>
            <p:cNvPr id="31" name="Freeform 31"/>
            <p:cNvSpPr/>
            <p:nvPr/>
          </p:nvSpPr>
          <p:spPr>
            <a:xfrm>
              <a:off x="12700" y="12700"/>
              <a:ext cx="13898880" cy="0"/>
            </a:xfrm>
            <a:custGeom>
              <a:avLst/>
              <a:gdLst/>
              <a:ahLst/>
              <a:cxnLst/>
              <a:rect l="l" t="t" r="r" b="b"/>
              <a:pathLst>
                <a:path w="13898880">
                  <a:moveTo>
                    <a:pt x="0" y="0"/>
                  </a:moveTo>
                  <a:lnTo>
                    <a:pt x="13898880" y="0"/>
                  </a:lnTo>
                </a:path>
              </a:pathLst>
            </a:custGeom>
            <a:solidFill>
              <a:srgbClr val="FFFFFF"/>
            </a:solidFill>
          </p:spPr>
          <p:txBody>
            <a:bodyPr/>
            <a:lstStyle/>
            <a:p>
              <a:endParaRPr lang="en-US"/>
            </a:p>
          </p:txBody>
        </p:sp>
        <p:sp>
          <p:nvSpPr>
            <p:cNvPr id="32" name="Freeform 32"/>
            <p:cNvSpPr/>
            <p:nvPr/>
          </p:nvSpPr>
          <p:spPr>
            <a:xfrm>
              <a:off x="12700" y="0"/>
              <a:ext cx="13898880" cy="25400"/>
            </a:xfrm>
            <a:custGeom>
              <a:avLst/>
              <a:gdLst/>
              <a:ahLst/>
              <a:cxnLst/>
              <a:rect l="l" t="t" r="r" b="b"/>
              <a:pathLst>
                <a:path w="13898880" h="25400">
                  <a:moveTo>
                    <a:pt x="0" y="0"/>
                  </a:moveTo>
                  <a:lnTo>
                    <a:pt x="13898880" y="0"/>
                  </a:lnTo>
                  <a:lnTo>
                    <a:pt x="13898880" y="25400"/>
                  </a:lnTo>
                  <a:lnTo>
                    <a:pt x="0" y="25400"/>
                  </a:lnTo>
                  <a:close/>
                </a:path>
              </a:pathLst>
            </a:custGeom>
            <a:solidFill>
              <a:srgbClr val="138D8B"/>
            </a:solidFill>
          </p:spPr>
          <p:txBody>
            <a:bodyPr/>
            <a:lstStyle/>
            <a:p>
              <a:endParaRPr lang="en-US"/>
            </a:p>
          </p:txBody>
        </p:sp>
      </p:grpSp>
      <p:sp>
        <p:nvSpPr>
          <p:cNvPr id="33" name="TextBox 33"/>
          <p:cNvSpPr txBox="1"/>
          <p:nvPr/>
        </p:nvSpPr>
        <p:spPr>
          <a:xfrm>
            <a:off x="6983806" y="4868792"/>
            <a:ext cx="10281285" cy="426720"/>
          </a:xfrm>
          <a:prstGeom prst="rect">
            <a:avLst/>
          </a:prstGeom>
        </p:spPr>
        <p:txBody>
          <a:bodyPr lIns="0" tIns="0" rIns="0" bIns="0" rtlCol="0" anchor="t">
            <a:spAutoFit/>
          </a:bodyPr>
          <a:lstStyle/>
          <a:p>
            <a:pPr algn="l">
              <a:lnSpc>
                <a:spcPts val="3240"/>
              </a:lnSpc>
            </a:pPr>
            <a:r>
              <a:rPr lang="en-US" sz="3000">
                <a:solidFill>
                  <a:srgbClr val="000000"/>
                </a:solidFill>
                <a:latin typeface="Gotham"/>
                <a:ea typeface="Gotham"/>
                <a:cs typeface="Gotham"/>
                <a:sym typeface="Gotham"/>
              </a:rPr>
              <a:t>Licensing changes</a:t>
            </a:r>
          </a:p>
        </p:txBody>
      </p:sp>
      <p:grpSp>
        <p:nvGrpSpPr>
          <p:cNvPr id="34" name="Group 34"/>
          <p:cNvGrpSpPr/>
          <p:nvPr/>
        </p:nvGrpSpPr>
        <p:grpSpPr>
          <a:xfrm>
            <a:off x="6902844" y="5547572"/>
            <a:ext cx="10443210" cy="19050"/>
            <a:chOff x="0" y="0"/>
            <a:chExt cx="13924280" cy="25400"/>
          </a:xfrm>
        </p:grpSpPr>
        <p:sp>
          <p:nvSpPr>
            <p:cNvPr id="35" name="Freeform 35"/>
            <p:cNvSpPr/>
            <p:nvPr/>
          </p:nvSpPr>
          <p:spPr>
            <a:xfrm>
              <a:off x="12700" y="12700"/>
              <a:ext cx="13898880" cy="0"/>
            </a:xfrm>
            <a:custGeom>
              <a:avLst/>
              <a:gdLst/>
              <a:ahLst/>
              <a:cxnLst/>
              <a:rect l="l" t="t" r="r" b="b"/>
              <a:pathLst>
                <a:path w="13898880">
                  <a:moveTo>
                    <a:pt x="0" y="0"/>
                  </a:moveTo>
                  <a:lnTo>
                    <a:pt x="13898880" y="0"/>
                  </a:lnTo>
                </a:path>
              </a:pathLst>
            </a:custGeom>
            <a:solidFill>
              <a:srgbClr val="FFFFFF"/>
            </a:solidFill>
          </p:spPr>
          <p:txBody>
            <a:bodyPr/>
            <a:lstStyle/>
            <a:p>
              <a:endParaRPr lang="en-US"/>
            </a:p>
          </p:txBody>
        </p:sp>
        <p:sp>
          <p:nvSpPr>
            <p:cNvPr id="36" name="Freeform 36"/>
            <p:cNvSpPr/>
            <p:nvPr/>
          </p:nvSpPr>
          <p:spPr>
            <a:xfrm>
              <a:off x="12700" y="0"/>
              <a:ext cx="13898880" cy="25400"/>
            </a:xfrm>
            <a:custGeom>
              <a:avLst/>
              <a:gdLst/>
              <a:ahLst/>
              <a:cxnLst/>
              <a:rect l="l" t="t" r="r" b="b"/>
              <a:pathLst>
                <a:path w="13898880" h="25400">
                  <a:moveTo>
                    <a:pt x="0" y="0"/>
                  </a:moveTo>
                  <a:lnTo>
                    <a:pt x="13898880" y="0"/>
                  </a:lnTo>
                  <a:lnTo>
                    <a:pt x="13898880" y="25400"/>
                  </a:lnTo>
                  <a:lnTo>
                    <a:pt x="0" y="25400"/>
                  </a:lnTo>
                  <a:close/>
                </a:path>
              </a:pathLst>
            </a:custGeom>
            <a:solidFill>
              <a:srgbClr val="138D8B"/>
            </a:solidFill>
          </p:spPr>
          <p:txBody>
            <a:bodyPr/>
            <a:lstStyle/>
            <a:p>
              <a:endParaRPr lang="en-US"/>
            </a:p>
          </p:txBody>
        </p:sp>
      </p:grpSp>
      <p:sp>
        <p:nvSpPr>
          <p:cNvPr id="37" name="TextBox 37"/>
          <p:cNvSpPr txBox="1"/>
          <p:nvPr/>
        </p:nvSpPr>
        <p:spPr>
          <a:xfrm>
            <a:off x="6983806" y="5657109"/>
            <a:ext cx="10281285" cy="426720"/>
          </a:xfrm>
          <a:prstGeom prst="rect">
            <a:avLst/>
          </a:prstGeom>
        </p:spPr>
        <p:txBody>
          <a:bodyPr lIns="0" tIns="0" rIns="0" bIns="0" rtlCol="0" anchor="t">
            <a:spAutoFit/>
          </a:bodyPr>
          <a:lstStyle/>
          <a:p>
            <a:pPr algn="l">
              <a:lnSpc>
                <a:spcPts val="3240"/>
              </a:lnSpc>
            </a:pPr>
            <a:r>
              <a:rPr lang="en-US" sz="3000">
                <a:solidFill>
                  <a:srgbClr val="000000"/>
                </a:solidFill>
                <a:latin typeface="Gotham"/>
                <a:ea typeface="Gotham"/>
                <a:cs typeface="Gotham"/>
                <a:sym typeface="Gotham"/>
              </a:rPr>
              <a:t>Mandated reporter training</a:t>
            </a:r>
          </a:p>
        </p:txBody>
      </p:sp>
      <p:grpSp>
        <p:nvGrpSpPr>
          <p:cNvPr id="38" name="Group 38"/>
          <p:cNvGrpSpPr/>
          <p:nvPr/>
        </p:nvGrpSpPr>
        <p:grpSpPr>
          <a:xfrm>
            <a:off x="6902844" y="6335887"/>
            <a:ext cx="10443210" cy="19050"/>
            <a:chOff x="0" y="0"/>
            <a:chExt cx="13924280" cy="25400"/>
          </a:xfrm>
        </p:grpSpPr>
        <p:sp>
          <p:nvSpPr>
            <p:cNvPr id="39" name="Freeform 39"/>
            <p:cNvSpPr/>
            <p:nvPr/>
          </p:nvSpPr>
          <p:spPr>
            <a:xfrm>
              <a:off x="12700" y="12700"/>
              <a:ext cx="13898880" cy="0"/>
            </a:xfrm>
            <a:custGeom>
              <a:avLst/>
              <a:gdLst/>
              <a:ahLst/>
              <a:cxnLst/>
              <a:rect l="l" t="t" r="r" b="b"/>
              <a:pathLst>
                <a:path w="13898880">
                  <a:moveTo>
                    <a:pt x="0" y="0"/>
                  </a:moveTo>
                  <a:lnTo>
                    <a:pt x="13898880" y="0"/>
                  </a:lnTo>
                </a:path>
              </a:pathLst>
            </a:custGeom>
            <a:solidFill>
              <a:srgbClr val="FFFFFF"/>
            </a:solidFill>
          </p:spPr>
          <p:txBody>
            <a:bodyPr/>
            <a:lstStyle/>
            <a:p>
              <a:endParaRPr lang="en-US"/>
            </a:p>
          </p:txBody>
        </p:sp>
        <p:sp>
          <p:nvSpPr>
            <p:cNvPr id="40" name="Freeform 40"/>
            <p:cNvSpPr/>
            <p:nvPr/>
          </p:nvSpPr>
          <p:spPr>
            <a:xfrm>
              <a:off x="12700" y="0"/>
              <a:ext cx="13898880" cy="25400"/>
            </a:xfrm>
            <a:custGeom>
              <a:avLst/>
              <a:gdLst/>
              <a:ahLst/>
              <a:cxnLst/>
              <a:rect l="l" t="t" r="r" b="b"/>
              <a:pathLst>
                <a:path w="13898880" h="25400">
                  <a:moveTo>
                    <a:pt x="0" y="0"/>
                  </a:moveTo>
                  <a:lnTo>
                    <a:pt x="13898880" y="0"/>
                  </a:lnTo>
                  <a:lnTo>
                    <a:pt x="13898880" y="25400"/>
                  </a:lnTo>
                  <a:lnTo>
                    <a:pt x="0" y="25400"/>
                  </a:lnTo>
                  <a:close/>
                </a:path>
              </a:pathLst>
            </a:custGeom>
            <a:solidFill>
              <a:srgbClr val="138D8B"/>
            </a:solidFill>
          </p:spPr>
          <p:txBody>
            <a:bodyPr/>
            <a:lstStyle/>
            <a:p>
              <a:endParaRPr lang="en-US"/>
            </a:p>
          </p:txBody>
        </p:sp>
      </p:grpSp>
      <p:sp>
        <p:nvSpPr>
          <p:cNvPr id="41" name="TextBox 41"/>
          <p:cNvSpPr txBox="1"/>
          <p:nvPr/>
        </p:nvSpPr>
        <p:spPr>
          <a:xfrm>
            <a:off x="6983806" y="6445425"/>
            <a:ext cx="10281285" cy="426720"/>
          </a:xfrm>
          <a:prstGeom prst="rect">
            <a:avLst/>
          </a:prstGeom>
        </p:spPr>
        <p:txBody>
          <a:bodyPr lIns="0" tIns="0" rIns="0" bIns="0" rtlCol="0" anchor="t">
            <a:spAutoFit/>
          </a:bodyPr>
          <a:lstStyle/>
          <a:p>
            <a:pPr algn="l">
              <a:lnSpc>
                <a:spcPts val="3240"/>
              </a:lnSpc>
            </a:pPr>
            <a:r>
              <a:rPr lang="en-US" sz="3000">
                <a:solidFill>
                  <a:srgbClr val="000000"/>
                </a:solidFill>
                <a:latin typeface="Gotham"/>
                <a:ea typeface="Gotham"/>
                <a:cs typeface="Gotham"/>
                <a:sym typeface="Gotham"/>
              </a:rPr>
              <a:t>DCYF’s duties</a:t>
            </a:r>
          </a:p>
        </p:txBody>
      </p:sp>
      <p:grpSp>
        <p:nvGrpSpPr>
          <p:cNvPr id="42" name="Group 42"/>
          <p:cNvGrpSpPr/>
          <p:nvPr/>
        </p:nvGrpSpPr>
        <p:grpSpPr>
          <a:xfrm>
            <a:off x="6902844" y="7124204"/>
            <a:ext cx="10443210" cy="19050"/>
            <a:chOff x="0" y="0"/>
            <a:chExt cx="13924280" cy="25400"/>
          </a:xfrm>
        </p:grpSpPr>
        <p:sp>
          <p:nvSpPr>
            <p:cNvPr id="43" name="Freeform 43"/>
            <p:cNvSpPr/>
            <p:nvPr/>
          </p:nvSpPr>
          <p:spPr>
            <a:xfrm>
              <a:off x="12700" y="12700"/>
              <a:ext cx="13898880" cy="0"/>
            </a:xfrm>
            <a:custGeom>
              <a:avLst/>
              <a:gdLst/>
              <a:ahLst/>
              <a:cxnLst/>
              <a:rect l="l" t="t" r="r" b="b"/>
              <a:pathLst>
                <a:path w="13898880">
                  <a:moveTo>
                    <a:pt x="0" y="0"/>
                  </a:moveTo>
                  <a:lnTo>
                    <a:pt x="13898880" y="0"/>
                  </a:lnTo>
                </a:path>
              </a:pathLst>
            </a:custGeom>
            <a:solidFill>
              <a:srgbClr val="FFFFFF"/>
            </a:solidFill>
          </p:spPr>
          <p:txBody>
            <a:bodyPr/>
            <a:lstStyle/>
            <a:p>
              <a:endParaRPr lang="en-US"/>
            </a:p>
          </p:txBody>
        </p:sp>
        <p:sp>
          <p:nvSpPr>
            <p:cNvPr id="44" name="Freeform 44"/>
            <p:cNvSpPr/>
            <p:nvPr/>
          </p:nvSpPr>
          <p:spPr>
            <a:xfrm>
              <a:off x="12700" y="0"/>
              <a:ext cx="13898880" cy="25400"/>
            </a:xfrm>
            <a:custGeom>
              <a:avLst/>
              <a:gdLst/>
              <a:ahLst/>
              <a:cxnLst/>
              <a:rect l="l" t="t" r="r" b="b"/>
              <a:pathLst>
                <a:path w="13898880" h="25400">
                  <a:moveTo>
                    <a:pt x="0" y="0"/>
                  </a:moveTo>
                  <a:lnTo>
                    <a:pt x="13898880" y="0"/>
                  </a:lnTo>
                  <a:lnTo>
                    <a:pt x="13898880" y="25400"/>
                  </a:lnTo>
                  <a:lnTo>
                    <a:pt x="0" y="25400"/>
                  </a:lnTo>
                  <a:close/>
                </a:path>
              </a:pathLst>
            </a:custGeom>
            <a:solidFill>
              <a:srgbClr val="138D8B"/>
            </a:solidFill>
          </p:spPr>
          <p:txBody>
            <a:bodyPr/>
            <a:lstStyle/>
            <a:p>
              <a:endParaRPr lang="en-US"/>
            </a:p>
          </p:txBody>
        </p:sp>
      </p:grpSp>
      <p:sp>
        <p:nvSpPr>
          <p:cNvPr id="45" name="TextBox 45"/>
          <p:cNvSpPr txBox="1"/>
          <p:nvPr/>
        </p:nvSpPr>
        <p:spPr>
          <a:xfrm>
            <a:off x="6983806" y="7233741"/>
            <a:ext cx="10281285" cy="426720"/>
          </a:xfrm>
          <a:prstGeom prst="rect">
            <a:avLst/>
          </a:prstGeom>
        </p:spPr>
        <p:txBody>
          <a:bodyPr lIns="0" tIns="0" rIns="0" bIns="0" rtlCol="0" anchor="t">
            <a:spAutoFit/>
          </a:bodyPr>
          <a:lstStyle/>
          <a:p>
            <a:pPr algn="l">
              <a:lnSpc>
                <a:spcPts val="3240"/>
              </a:lnSpc>
            </a:pPr>
            <a:r>
              <a:rPr lang="en-US" sz="3000">
                <a:solidFill>
                  <a:srgbClr val="000000"/>
                </a:solidFill>
                <a:latin typeface="Gotham"/>
                <a:ea typeface="Gotham"/>
                <a:cs typeface="Gotham"/>
                <a:sym typeface="Gotham"/>
              </a:rPr>
              <a:t>Updates to MAAFPA </a:t>
            </a:r>
          </a:p>
        </p:txBody>
      </p:sp>
      <p:grpSp>
        <p:nvGrpSpPr>
          <p:cNvPr id="46" name="Group 46"/>
          <p:cNvGrpSpPr/>
          <p:nvPr/>
        </p:nvGrpSpPr>
        <p:grpSpPr>
          <a:xfrm>
            <a:off x="6902844" y="7912520"/>
            <a:ext cx="10443210" cy="19050"/>
            <a:chOff x="0" y="0"/>
            <a:chExt cx="13924280" cy="25400"/>
          </a:xfrm>
        </p:grpSpPr>
        <p:sp>
          <p:nvSpPr>
            <p:cNvPr id="47" name="Freeform 47"/>
            <p:cNvSpPr/>
            <p:nvPr/>
          </p:nvSpPr>
          <p:spPr>
            <a:xfrm>
              <a:off x="12700" y="12700"/>
              <a:ext cx="13898880" cy="0"/>
            </a:xfrm>
            <a:custGeom>
              <a:avLst/>
              <a:gdLst/>
              <a:ahLst/>
              <a:cxnLst/>
              <a:rect l="l" t="t" r="r" b="b"/>
              <a:pathLst>
                <a:path w="13898880">
                  <a:moveTo>
                    <a:pt x="0" y="0"/>
                  </a:moveTo>
                  <a:lnTo>
                    <a:pt x="13898880" y="0"/>
                  </a:lnTo>
                </a:path>
              </a:pathLst>
            </a:custGeom>
            <a:solidFill>
              <a:srgbClr val="FFFFFF"/>
            </a:solidFill>
          </p:spPr>
          <p:txBody>
            <a:bodyPr/>
            <a:lstStyle/>
            <a:p>
              <a:endParaRPr lang="en-US"/>
            </a:p>
          </p:txBody>
        </p:sp>
        <p:sp>
          <p:nvSpPr>
            <p:cNvPr id="48" name="Freeform 48"/>
            <p:cNvSpPr/>
            <p:nvPr/>
          </p:nvSpPr>
          <p:spPr>
            <a:xfrm>
              <a:off x="12700" y="0"/>
              <a:ext cx="13898880" cy="25400"/>
            </a:xfrm>
            <a:custGeom>
              <a:avLst/>
              <a:gdLst/>
              <a:ahLst/>
              <a:cxnLst/>
              <a:rect l="l" t="t" r="r" b="b"/>
              <a:pathLst>
                <a:path w="13898880" h="25400">
                  <a:moveTo>
                    <a:pt x="0" y="0"/>
                  </a:moveTo>
                  <a:lnTo>
                    <a:pt x="13898880" y="0"/>
                  </a:lnTo>
                  <a:lnTo>
                    <a:pt x="13898880" y="25400"/>
                  </a:lnTo>
                  <a:lnTo>
                    <a:pt x="0" y="25400"/>
                  </a:lnTo>
                  <a:close/>
                </a:path>
              </a:pathLst>
            </a:custGeom>
            <a:solidFill>
              <a:srgbClr val="138D8B"/>
            </a:solidFill>
          </p:spPr>
          <p:txBody>
            <a:bodyPr/>
            <a:lstStyle/>
            <a:p>
              <a:endParaRPr lang="en-US"/>
            </a:p>
          </p:txBody>
        </p:sp>
      </p:grpSp>
      <p:sp>
        <p:nvSpPr>
          <p:cNvPr id="49" name="TextBox 49"/>
          <p:cNvSpPr txBox="1"/>
          <p:nvPr/>
        </p:nvSpPr>
        <p:spPr>
          <a:xfrm>
            <a:off x="6983806" y="8022057"/>
            <a:ext cx="10281285" cy="426720"/>
          </a:xfrm>
          <a:prstGeom prst="rect">
            <a:avLst/>
          </a:prstGeom>
        </p:spPr>
        <p:txBody>
          <a:bodyPr lIns="0" tIns="0" rIns="0" bIns="0" rtlCol="0" anchor="t">
            <a:spAutoFit/>
          </a:bodyPr>
          <a:lstStyle/>
          <a:p>
            <a:pPr algn="l">
              <a:lnSpc>
                <a:spcPts val="3240"/>
              </a:lnSpc>
            </a:pPr>
            <a:r>
              <a:rPr lang="en-US" sz="3000">
                <a:solidFill>
                  <a:srgbClr val="000000"/>
                </a:solidFill>
                <a:latin typeface="Gotham"/>
                <a:ea typeface="Gotham"/>
                <a:cs typeface="Gotham"/>
                <a:sym typeface="Gotham"/>
              </a:rPr>
              <a:t>Items that did not pass </a:t>
            </a:r>
          </a:p>
        </p:txBody>
      </p:sp>
      <p:grpSp>
        <p:nvGrpSpPr>
          <p:cNvPr id="50" name="Group 50"/>
          <p:cNvGrpSpPr/>
          <p:nvPr/>
        </p:nvGrpSpPr>
        <p:grpSpPr>
          <a:xfrm>
            <a:off x="6902844" y="8700837"/>
            <a:ext cx="10443210" cy="19050"/>
            <a:chOff x="0" y="0"/>
            <a:chExt cx="13924280" cy="25400"/>
          </a:xfrm>
        </p:grpSpPr>
        <p:sp>
          <p:nvSpPr>
            <p:cNvPr id="51" name="Freeform 51"/>
            <p:cNvSpPr/>
            <p:nvPr/>
          </p:nvSpPr>
          <p:spPr>
            <a:xfrm>
              <a:off x="12700" y="12700"/>
              <a:ext cx="13898880" cy="0"/>
            </a:xfrm>
            <a:custGeom>
              <a:avLst/>
              <a:gdLst/>
              <a:ahLst/>
              <a:cxnLst/>
              <a:rect l="l" t="t" r="r" b="b"/>
              <a:pathLst>
                <a:path w="13898880">
                  <a:moveTo>
                    <a:pt x="0" y="0"/>
                  </a:moveTo>
                  <a:lnTo>
                    <a:pt x="13898880" y="0"/>
                  </a:lnTo>
                </a:path>
              </a:pathLst>
            </a:custGeom>
            <a:solidFill>
              <a:srgbClr val="FFFFFF"/>
            </a:solidFill>
          </p:spPr>
          <p:txBody>
            <a:bodyPr/>
            <a:lstStyle/>
            <a:p>
              <a:endParaRPr lang="en-US"/>
            </a:p>
          </p:txBody>
        </p:sp>
        <p:sp>
          <p:nvSpPr>
            <p:cNvPr id="52" name="Freeform 52"/>
            <p:cNvSpPr/>
            <p:nvPr/>
          </p:nvSpPr>
          <p:spPr>
            <a:xfrm>
              <a:off x="12700" y="0"/>
              <a:ext cx="13898880" cy="25400"/>
            </a:xfrm>
            <a:custGeom>
              <a:avLst/>
              <a:gdLst/>
              <a:ahLst/>
              <a:cxnLst/>
              <a:rect l="l" t="t" r="r" b="b"/>
              <a:pathLst>
                <a:path w="13898880" h="25400">
                  <a:moveTo>
                    <a:pt x="0" y="0"/>
                  </a:moveTo>
                  <a:lnTo>
                    <a:pt x="13898880" y="0"/>
                  </a:lnTo>
                  <a:lnTo>
                    <a:pt x="13898880" y="25400"/>
                  </a:lnTo>
                  <a:lnTo>
                    <a:pt x="0" y="25400"/>
                  </a:lnTo>
                  <a:close/>
                </a:path>
              </a:pathLst>
            </a:custGeom>
            <a:solidFill>
              <a:srgbClr val="138D8B"/>
            </a:solidFill>
          </p:spPr>
          <p:txBody>
            <a:bodyPr/>
            <a:lstStyle/>
            <a:p>
              <a:endParaRPr lang="en-US"/>
            </a:p>
          </p:txBody>
        </p:sp>
      </p:grpSp>
      <p:sp>
        <p:nvSpPr>
          <p:cNvPr id="53" name="TextBox 53"/>
          <p:cNvSpPr txBox="1"/>
          <p:nvPr/>
        </p:nvSpPr>
        <p:spPr>
          <a:xfrm>
            <a:off x="6983806" y="8810375"/>
            <a:ext cx="10281285" cy="426720"/>
          </a:xfrm>
          <a:prstGeom prst="rect">
            <a:avLst/>
          </a:prstGeom>
        </p:spPr>
        <p:txBody>
          <a:bodyPr lIns="0" tIns="0" rIns="0" bIns="0" rtlCol="0" anchor="t">
            <a:spAutoFit/>
          </a:bodyPr>
          <a:lstStyle/>
          <a:p>
            <a:pPr algn="l">
              <a:lnSpc>
                <a:spcPts val="3240"/>
              </a:lnSpc>
            </a:pPr>
            <a:r>
              <a:rPr lang="en-US" sz="3000">
                <a:solidFill>
                  <a:srgbClr val="000000"/>
                </a:solidFill>
                <a:latin typeface="Gotham"/>
                <a:ea typeface="Gotham"/>
                <a:cs typeface="Gotham"/>
                <a:sym typeface="Gotham"/>
              </a:rPr>
              <a:t>MN Supreme Court Council and looking ahead</a:t>
            </a:r>
          </a:p>
        </p:txBody>
      </p:sp>
      <p:grpSp>
        <p:nvGrpSpPr>
          <p:cNvPr id="54" name="Group 54"/>
          <p:cNvGrpSpPr>
            <a:grpSpLocks noChangeAspect="1"/>
          </p:cNvGrpSpPr>
          <p:nvPr/>
        </p:nvGrpSpPr>
        <p:grpSpPr>
          <a:xfrm>
            <a:off x="413661" y="9310693"/>
            <a:ext cx="4397824" cy="737619"/>
            <a:chOff x="0" y="0"/>
            <a:chExt cx="5863766" cy="983492"/>
          </a:xfrm>
        </p:grpSpPr>
        <p:sp>
          <p:nvSpPr>
            <p:cNvPr id="55" name="Freeform 55"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2">
                <a:alphaModFix amt="50000"/>
              </a:blip>
              <a:stretch>
                <a:fillRect l="-103" r="-104"/>
              </a:stretch>
            </a:blipFill>
          </p:spPr>
          <p:txBody>
            <a:bodyPr/>
            <a:lstStyle/>
            <a:p>
              <a:endParaRPr lang="en-US"/>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20</a:t>
              </a:r>
            </a:p>
          </p:txBody>
        </p:sp>
      </p:grpSp>
      <p:sp>
        <p:nvSpPr>
          <p:cNvPr id="5" name="TextBox 5"/>
          <p:cNvSpPr txBox="1"/>
          <p:nvPr/>
        </p:nvSpPr>
        <p:spPr>
          <a:xfrm>
            <a:off x="1010410" y="913356"/>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Fostering Independence Grants </a:t>
            </a:r>
          </a:p>
        </p:txBody>
      </p:sp>
      <p:sp>
        <p:nvSpPr>
          <p:cNvPr id="6" name="TextBox 6"/>
          <p:cNvSpPr txBox="1"/>
          <p:nvPr/>
        </p:nvSpPr>
        <p:spPr>
          <a:xfrm>
            <a:off x="1010410" y="2542818"/>
            <a:ext cx="15797489" cy="1070610"/>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5"/>
              </a:rPr>
              <a:t>Minn. Sess. L. Ch. 5</a:t>
            </a:r>
            <a:r>
              <a:rPr lang="en-US" sz="3000">
                <a:solidFill>
                  <a:srgbClr val="000000"/>
                </a:solidFill>
                <a:latin typeface="Gotham"/>
                <a:ea typeface="Gotham"/>
                <a:cs typeface="Gotham"/>
                <a:sym typeface="Gotham"/>
              </a:rPr>
              <a:t>  / </a:t>
            </a:r>
            <a:r>
              <a:rPr lang="en-US" sz="3000" u="sng">
                <a:solidFill>
                  <a:srgbClr val="169C9A"/>
                </a:solidFill>
                <a:latin typeface="Gotham"/>
                <a:ea typeface="Gotham"/>
                <a:cs typeface="Gotham"/>
                <a:sym typeface="Gotham"/>
                <a:hlinkClick r:id="rId3" tooltip="https://www.house.mn.gov/NewLaws/story/2025/5636"/>
              </a:rPr>
              <a:t>Higher ed article</a:t>
            </a:r>
          </a:p>
          <a:p>
            <a:pPr marL="542925" lvl="1" indent="-271462" algn="l">
              <a:lnSpc>
                <a:spcPts val="4320"/>
              </a:lnSpc>
              <a:buFont typeface="Arial"/>
              <a:buChar char="•"/>
            </a:pPr>
            <a:r>
              <a:rPr lang="en-US" sz="3000">
                <a:solidFill>
                  <a:srgbClr val="000000"/>
                </a:solidFill>
                <a:latin typeface="Gotham"/>
                <a:ea typeface="Gotham"/>
                <a:cs typeface="Gotham"/>
                <a:sym typeface="Gotham"/>
              </a:rPr>
              <a:t>Increased funding by $8 million to fund FIG </a:t>
            </a:r>
          </a:p>
        </p:txBody>
      </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4">
                <a:alphaModFix amt="50000"/>
              </a:blip>
              <a:stretch>
                <a:fillRect l="-103" r="-104"/>
              </a:stretch>
            </a:blipFill>
          </p:spPr>
          <p:txBody>
            <a:bodyPr/>
            <a:lstStyle/>
            <a:p>
              <a:endParaRPr lang="en-US"/>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alphaModFix amt="9999"/>
            </a:blip>
            <a:stretch>
              <a:fillRect t="-1000" b="-999"/>
            </a:stretch>
          </a:blipFill>
        </p:spPr>
        <p:txBody>
          <a:bodyPr/>
          <a:lstStyle/>
          <a:p>
            <a:endParaRPr lang="en-US"/>
          </a:p>
        </p:txBody>
      </p:sp>
      <p:grpSp>
        <p:nvGrpSpPr>
          <p:cNvPr id="3" name="Group 3"/>
          <p:cNvGrpSpPr/>
          <p:nvPr/>
        </p:nvGrpSpPr>
        <p:grpSpPr>
          <a:xfrm>
            <a:off x="17448243" y="9679503"/>
            <a:ext cx="643810" cy="547688"/>
            <a:chOff x="0" y="0"/>
            <a:chExt cx="858414" cy="730250"/>
          </a:xfrm>
        </p:grpSpPr>
        <p:sp>
          <p:nvSpPr>
            <p:cNvPr id="4" name="Freeform 4"/>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5" name="TextBox 5"/>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21</a:t>
              </a:r>
            </a:p>
          </p:txBody>
        </p:sp>
      </p:grpSp>
      <p:sp>
        <p:nvSpPr>
          <p:cNvPr id="6" name="TextBox 6"/>
          <p:cNvSpPr txBox="1"/>
          <p:nvPr/>
        </p:nvSpPr>
        <p:spPr>
          <a:xfrm>
            <a:off x="1245256" y="3522345"/>
            <a:ext cx="15797487" cy="3044952"/>
          </a:xfrm>
          <a:prstGeom prst="rect">
            <a:avLst/>
          </a:prstGeom>
        </p:spPr>
        <p:txBody>
          <a:bodyPr lIns="0" tIns="0" rIns="0" bIns="0" rtlCol="0" anchor="t">
            <a:spAutoFit/>
          </a:bodyPr>
          <a:lstStyle/>
          <a:p>
            <a:pPr algn="ctr">
              <a:lnSpc>
                <a:spcPts val="5832"/>
              </a:lnSpc>
            </a:pPr>
            <a:r>
              <a:rPr lang="en-US" sz="5400" b="1">
                <a:solidFill>
                  <a:srgbClr val="000000"/>
                </a:solidFill>
                <a:latin typeface="Gotham Bold"/>
                <a:ea typeface="Gotham Bold"/>
                <a:cs typeface="Gotham Bold"/>
                <a:sym typeface="Gotham Bold"/>
              </a:rPr>
              <a:t>Modifications regarding MAAFPA:</a:t>
            </a:r>
          </a:p>
          <a:p>
            <a:pPr algn="ctr">
              <a:lnSpc>
                <a:spcPts val="4536"/>
              </a:lnSpc>
            </a:pPr>
            <a:endParaRPr lang="en-US" sz="5400" b="1">
              <a:solidFill>
                <a:srgbClr val="000000"/>
              </a:solidFill>
              <a:latin typeface="Gotham Bold"/>
              <a:ea typeface="Gotham Bold"/>
              <a:cs typeface="Gotham Bold"/>
              <a:sym typeface="Gotham Bold"/>
            </a:endParaRPr>
          </a:p>
          <a:p>
            <a:pPr algn="ctr">
              <a:lnSpc>
                <a:spcPts val="4536"/>
              </a:lnSpc>
            </a:pPr>
            <a:r>
              <a:rPr lang="en-US" sz="4200" b="1">
                <a:solidFill>
                  <a:srgbClr val="000000"/>
                </a:solidFill>
                <a:latin typeface="Gotham Bold"/>
                <a:ea typeface="Gotham Bold"/>
                <a:cs typeface="Gotham Bold"/>
                <a:sym typeface="Gotham Bold"/>
              </a:rPr>
              <a:t>Minnesota African American Family Preservation and Child Welfare Disproportionality Act </a:t>
            </a:r>
          </a:p>
          <a:p>
            <a:pPr algn="ctr">
              <a:lnSpc>
                <a:spcPts val="4536"/>
              </a:lnSpc>
            </a:pPr>
            <a:endParaRPr lang="en-US" sz="4200" b="1">
              <a:solidFill>
                <a:srgbClr val="000000"/>
              </a:solidFill>
              <a:latin typeface="Gotham Bold"/>
              <a:ea typeface="Gotham Bold"/>
              <a:cs typeface="Gotham Bold"/>
              <a:sym typeface="Gotham Bo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22</a:t>
              </a:r>
            </a:p>
          </p:txBody>
        </p:sp>
      </p:grpSp>
      <p:sp>
        <p:nvSpPr>
          <p:cNvPr id="5" name="TextBox 5"/>
          <p:cNvSpPr txBox="1"/>
          <p:nvPr/>
        </p:nvSpPr>
        <p:spPr>
          <a:xfrm>
            <a:off x="1010412" y="916305"/>
            <a:ext cx="15797487" cy="1501521"/>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African American Child and Family Well-Being Advisory Council</a:t>
            </a:r>
          </a:p>
        </p:txBody>
      </p:sp>
      <p:sp>
        <p:nvSpPr>
          <p:cNvPr id="6" name="TextBox 6"/>
          <p:cNvSpPr txBox="1"/>
          <p:nvPr/>
        </p:nvSpPr>
        <p:spPr>
          <a:xfrm>
            <a:off x="1010410" y="2490867"/>
            <a:ext cx="15797489" cy="5161026"/>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3/"/>
              </a:rPr>
              <a:t>HF 2 Special Session/Minn. Sess. L. Ch. 3</a:t>
            </a:r>
            <a:r>
              <a:rPr lang="en-US" sz="3000">
                <a:solidFill>
                  <a:srgbClr val="000000"/>
                </a:solidFill>
                <a:latin typeface="Gotham"/>
                <a:ea typeface="Gotham"/>
                <a:cs typeface="Gotham"/>
                <a:sym typeface="Gotham"/>
              </a:rPr>
              <a:t> </a:t>
            </a:r>
          </a:p>
          <a:p>
            <a:pPr marL="831532" lvl="2" indent="-277178" algn="l">
              <a:lnSpc>
                <a:spcPts val="3887"/>
              </a:lnSpc>
              <a:buFont typeface="Arial"/>
              <a:buChar char="⚬"/>
            </a:pPr>
            <a:r>
              <a:rPr lang="en-US" sz="2700">
                <a:solidFill>
                  <a:srgbClr val="000000"/>
                </a:solidFill>
                <a:latin typeface="Gotham"/>
                <a:ea typeface="Gotham"/>
                <a:cs typeface="Gotham"/>
                <a:sym typeface="Gotham"/>
              </a:rPr>
              <a:t>Modifies last year’s robust Minnesota African American Family Preservation and Child Welfare Disproportionality Act (MAAFPA)</a:t>
            </a:r>
          </a:p>
          <a:p>
            <a:pPr marL="1120140" lvl="3" indent="-280035" algn="l">
              <a:lnSpc>
                <a:spcPts val="3456"/>
              </a:lnSpc>
              <a:buFont typeface="Arial"/>
              <a:buChar char="￭"/>
            </a:pPr>
            <a:r>
              <a:rPr lang="en-US" sz="2400">
                <a:solidFill>
                  <a:srgbClr val="000000"/>
                </a:solidFill>
                <a:latin typeface="Gotham"/>
                <a:ea typeface="Gotham"/>
                <a:cs typeface="Gotham"/>
                <a:sym typeface="Gotham"/>
              </a:rPr>
              <a:t>Changes the name of the advisory council to include “Family”  </a:t>
            </a:r>
          </a:p>
          <a:p>
            <a:pPr marL="1120140" lvl="3" indent="-280035" algn="l">
              <a:lnSpc>
                <a:spcPts val="3456"/>
              </a:lnSpc>
              <a:buFont typeface="Arial"/>
              <a:buChar char="￭"/>
            </a:pPr>
            <a:r>
              <a:rPr lang="en-US" sz="2400">
                <a:solidFill>
                  <a:srgbClr val="000000"/>
                </a:solidFill>
                <a:latin typeface="Gotham"/>
                <a:ea typeface="Gotham"/>
                <a:cs typeface="Gotham"/>
                <a:sym typeface="Gotham"/>
              </a:rPr>
              <a:t>Outlines membership</a:t>
            </a:r>
          </a:p>
          <a:p>
            <a:pPr marL="1408748" lvl="4" indent="-281750" algn="l">
              <a:lnSpc>
                <a:spcPts val="3024"/>
              </a:lnSpc>
              <a:buFont typeface="Arial"/>
              <a:buChar char="•"/>
            </a:pPr>
            <a:r>
              <a:rPr lang="en-US" sz="2100">
                <a:solidFill>
                  <a:srgbClr val="000000"/>
                </a:solidFill>
                <a:latin typeface="Gotham"/>
                <a:ea typeface="Gotham"/>
                <a:cs typeface="Gotham"/>
                <a:sym typeface="Gotham"/>
              </a:rPr>
              <a:t>31 members</a:t>
            </a:r>
          </a:p>
          <a:p>
            <a:pPr marL="1408748" lvl="4" indent="-281750" algn="l">
              <a:lnSpc>
                <a:spcPts val="3024"/>
              </a:lnSpc>
              <a:buFont typeface="Arial"/>
              <a:buChar char="•"/>
            </a:pPr>
            <a:r>
              <a:rPr lang="en-US" sz="2100">
                <a:solidFill>
                  <a:srgbClr val="000000"/>
                </a:solidFill>
                <a:latin typeface="Gotham"/>
                <a:ea typeface="Gotham"/>
                <a:cs typeface="Gotham"/>
                <a:sym typeface="Gotham"/>
              </a:rPr>
              <a:t>“Must include representatives with lived personal or professional experience within African American communities”</a:t>
            </a:r>
          </a:p>
          <a:p>
            <a:pPr marL="1408748" lvl="4" indent="-281750" algn="l">
              <a:lnSpc>
                <a:spcPts val="3024"/>
              </a:lnSpc>
              <a:buFont typeface="Arial"/>
              <a:buChar char="•"/>
            </a:pPr>
            <a:r>
              <a:rPr lang="en-US" sz="2100">
                <a:solidFill>
                  <a:srgbClr val="000000"/>
                </a:solidFill>
                <a:latin typeface="Gotham"/>
                <a:ea typeface="Gotham"/>
                <a:cs typeface="Gotham"/>
                <a:sym typeface="Gotham"/>
              </a:rPr>
              <a:t>Lists potential members including youth who have exited the child welfare system and various community members </a:t>
            </a:r>
          </a:p>
          <a:p>
            <a:pPr marL="1811247" lvl="4" indent="-362249" algn="l">
              <a:lnSpc>
                <a:spcPts val="3887"/>
              </a:lnSpc>
            </a:pPr>
            <a:r>
              <a:rPr lang="en-US" sz="2700">
                <a:solidFill>
                  <a:srgbClr val="000000"/>
                </a:solidFill>
                <a:latin typeface="Gotham"/>
                <a:ea typeface="Gotham"/>
                <a:cs typeface="Gotham"/>
                <a:sym typeface="Gotham"/>
              </a:rPr>
              <a:t>Effective August 1, 2025</a:t>
            </a:r>
          </a:p>
          <a:p>
            <a:pPr marL="1408748" lvl="4" indent="-281750" algn="l">
              <a:lnSpc>
                <a:spcPts val="3024"/>
              </a:lnSpc>
            </a:pPr>
            <a:endParaRPr lang="en-US" sz="2700">
              <a:solidFill>
                <a:srgbClr val="000000"/>
              </a:solidFill>
              <a:latin typeface="Gotham"/>
              <a:ea typeface="Gotham"/>
              <a:cs typeface="Gotham"/>
              <a:sym typeface="Gotham"/>
            </a:endParaRPr>
          </a:p>
        </p:txBody>
      </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Inquiry about child’s heritage </a:t>
            </a:r>
          </a:p>
        </p:txBody>
      </p:sp>
      <p:sp>
        <p:nvSpPr>
          <p:cNvPr id="3" name="TextBox 3"/>
          <p:cNvSpPr txBox="1"/>
          <p:nvPr/>
        </p:nvSpPr>
        <p:spPr>
          <a:xfrm>
            <a:off x="1010410" y="2542818"/>
            <a:ext cx="15797489" cy="3242310"/>
          </a:xfrm>
          <a:prstGeom prst="rect">
            <a:avLst/>
          </a:prstGeom>
        </p:spPr>
        <p:txBody>
          <a:bodyPr lIns="0" tIns="0" rIns="0" bIns="0" rtlCol="0" anchor="t">
            <a:spAutoFit/>
          </a:bodyPr>
          <a:lstStyle/>
          <a:p>
            <a:pPr marL="542925" lvl="1" indent="-271462" algn="l">
              <a:lnSpc>
                <a:spcPts val="4320"/>
              </a:lnSpc>
              <a:buFont typeface="Arial"/>
              <a:buChar char="•"/>
            </a:pPr>
            <a:r>
              <a:rPr lang="en-US" sz="3000" u="sng" dirty="0">
                <a:solidFill>
                  <a:srgbClr val="169C9A"/>
                </a:solidFill>
                <a:latin typeface="Gotham"/>
                <a:ea typeface="Gotham"/>
                <a:cs typeface="Gotham"/>
                <a:sym typeface="Gotham"/>
                <a:hlinkClick r:id="rId2" tooltip="https://www.revisor.mn.gov/laws/2025/1/Session+Law/Chapter/3/"/>
              </a:rPr>
              <a:t>HF 2 Special Session/Minn. Sess. L. Ch. 3</a:t>
            </a:r>
            <a:r>
              <a:rPr lang="en-US" sz="3000" dirty="0">
                <a:solidFill>
                  <a:srgbClr val="000000"/>
                </a:solidFill>
                <a:latin typeface="Gotham"/>
                <a:ea typeface="Gotham"/>
                <a:cs typeface="Gotham"/>
                <a:sym typeface="Gotham"/>
              </a:rPr>
              <a:t> </a:t>
            </a:r>
          </a:p>
          <a:p>
            <a:pPr marL="542925" lvl="1" indent="-271462" algn="l">
              <a:lnSpc>
                <a:spcPts val="4320"/>
              </a:lnSpc>
              <a:buFont typeface="Arial"/>
              <a:buChar char="•"/>
            </a:pPr>
            <a:r>
              <a:rPr lang="en-US" sz="3000" dirty="0">
                <a:solidFill>
                  <a:srgbClr val="000000"/>
                </a:solidFill>
                <a:latin typeface="Gotham"/>
                <a:ea typeface="Gotham"/>
                <a:cs typeface="Gotham"/>
                <a:sym typeface="Gotham"/>
              </a:rPr>
              <a:t>Language added to 10 sections to include the following inquiry requirement under MAAFPA: </a:t>
            </a:r>
          </a:p>
          <a:p>
            <a:pPr marL="542925" lvl="1" indent="-271462" algn="l">
              <a:lnSpc>
                <a:spcPts val="4320"/>
              </a:lnSpc>
            </a:pPr>
            <a:r>
              <a:rPr lang="en-US" sz="3000">
                <a:solidFill>
                  <a:srgbClr val="000000"/>
                </a:solidFill>
                <a:latin typeface="Gotham"/>
                <a:ea typeface="Gotham"/>
                <a:cs typeface="Gotham"/>
                <a:sym typeface="Gotham"/>
              </a:rPr>
              <a:t>		“inquire about the child’s heritage, including the child’s Tribal lineage pursuant 	to section 260.761 and the child’s race, culture, and ethnicity pursuant to 	section 260.63, subdivision 10”</a:t>
            </a:r>
          </a:p>
        </p:txBody>
      </p:sp>
      <p:grpSp>
        <p:nvGrpSpPr>
          <p:cNvPr id="4" name="Group 4"/>
          <p:cNvGrpSpPr/>
          <p:nvPr/>
        </p:nvGrpSpPr>
        <p:grpSpPr>
          <a:xfrm>
            <a:off x="17448243" y="9679503"/>
            <a:ext cx="643810" cy="547688"/>
            <a:chOff x="0" y="0"/>
            <a:chExt cx="858414" cy="730250"/>
          </a:xfrm>
        </p:grpSpPr>
        <p:sp>
          <p:nvSpPr>
            <p:cNvPr id="5" name="Freeform 5"/>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6" name="TextBox 6"/>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23</a:t>
              </a:r>
            </a:p>
          </p:txBody>
        </p:sp>
      </p:gr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10412" y="916305"/>
            <a:ext cx="15797487" cy="1501521"/>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Inquiry language added to the following sections:</a:t>
            </a:r>
          </a:p>
        </p:txBody>
      </p:sp>
      <p:sp>
        <p:nvSpPr>
          <p:cNvPr id="3" name="TextBox 3"/>
          <p:cNvSpPr txBox="1"/>
          <p:nvPr/>
        </p:nvSpPr>
        <p:spPr>
          <a:xfrm>
            <a:off x="1010410" y="2599968"/>
            <a:ext cx="15797489" cy="6306144"/>
          </a:xfrm>
          <a:prstGeom prst="rect">
            <a:avLst/>
          </a:prstGeom>
        </p:spPr>
        <p:txBody>
          <a:bodyPr lIns="0" tIns="0" rIns="0" bIns="0" rtlCol="0" anchor="t">
            <a:spAutoFit/>
          </a:bodyPr>
          <a:lstStyle/>
          <a:p>
            <a:pPr marL="758238" lvl="2" indent="-252746" algn="l">
              <a:lnSpc>
                <a:spcPts val="2974"/>
              </a:lnSpc>
              <a:buAutoNum type="arabicPeriod"/>
            </a:pPr>
            <a:r>
              <a:rPr lang="en-US" sz="2295" u="sng">
                <a:solidFill>
                  <a:srgbClr val="169C9A"/>
                </a:solidFill>
                <a:latin typeface="Gotham"/>
                <a:ea typeface="Gotham"/>
                <a:cs typeface="Gotham"/>
                <a:sym typeface="Gotham"/>
                <a:hlinkClick r:id="rId2" tooltip="https://www.revisor.mn.gov/statutes/cite/260C.001"/>
              </a:rPr>
              <a:t>260C.001, subd. 2</a:t>
            </a:r>
            <a:r>
              <a:rPr lang="en-US" sz="2295">
                <a:solidFill>
                  <a:srgbClr val="000000"/>
                </a:solidFill>
                <a:latin typeface="Gotham"/>
                <a:ea typeface="Gotham"/>
                <a:cs typeface="Gotham"/>
                <a:sym typeface="Gotham"/>
              </a:rPr>
              <a:t>: Purpose of juvenile protection laws to ensure permanency planning includes this inquiry</a:t>
            </a:r>
          </a:p>
          <a:p>
            <a:pPr marL="758238" lvl="2" indent="-252746" algn="l">
              <a:lnSpc>
                <a:spcPts val="2974"/>
              </a:lnSpc>
              <a:buAutoNum type="arabicPeriod"/>
            </a:pPr>
            <a:r>
              <a:rPr lang="en-US" sz="2295" u="sng">
                <a:solidFill>
                  <a:srgbClr val="169C9A"/>
                </a:solidFill>
                <a:latin typeface="Gotham"/>
                <a:ea typeface="Gotham"/>
                <a:cs typeface="Gotham"/>
                <a:sym typeface="Gotham"/>
                <a:hlinkClick r:id="rId3" tooltip="https://www.revisor.mn.gov/statutes/cite/260C.141"/>
              </a:rPr>
              <a:t>260C.141, subd. 1</a:t>
            </a:r>
            <a:r>
              <a:rPr lang="en-US" sz="2295">
                <a:solidFill>
                  <a:srgbClr val="000000"/>
                </a:solidFill>
                <a:latin typeface="Gotham"/>
                <a:ea typeface="Gotham"/>
                <a:cs typeface="Gotham"/>
                <a:sym typeface="Gotham"/>
              </a:rPr>
              <a:t>: Statement regarding inquiry efforts must be in CHIPS petitions</a:t>
            </a:r>
          </a:p>
          <a:p>
            <a:pPr marL="758238" lvl="2" indent="-252746" algn="l">
              <a:lnSpc>
                <a:spcPts val="2974"/>
              </a:lnSpc>
              <a:buAutoNum type="arabicPeriod"/>
            </a:pPr>
            <a:r>
              <a:rPr lang="en-US" sz="2295" u="sng">
                <a:solidFill>
                  <a:srgbClr val="169C9A"/>
                </a:solidFill>
                <a:latin typeface="Gotham"/>
                <a:ea typeface="Gotham"/>
                <a:cs typeface="Gotham"/>
                <a:sym typeface="Gotham"/>
                <a:hlinkClick r:id="rId4" tooltip="https://www.revisor.mn.gov/statutes/cite/260c.150"/>
              </a:rPr>
              <a:t>260C.150, subd. 3</a:t>
            </a:r>
            <a:r>
              <a:rPr lang="en-US" sz="2295">
                <a:solidFill>
                  <a:srgbClr val="000000"/>
                </a:solidFill>
                <a:latin typeface="Gotham"/>
                <a:ea typeface="Gotham"/>
                <a:cs typeface="Gotham"/>
                <a:sym typeface="Gotham"/>
              </a:rPr>
              <a:t>: Social services must make “diligent efforts” regarding this inquiry </a:t>
            </a:r>
          </a:p>
          <a:p>
            <a:pPr marL="758238" lvl="2" indent="-252746" algn="l">
              <a:lnSpc>
                <a:spcPts val="2974"/>
              </a:lnSpc>
              <a:buAutoNum type="arabicPeriod"/>
            </a:pPr>
            <a:r>
              <a:rPr lang="en-US" sz="2295" u="sng">
                <a:solidFill>
                  <a:srgbClr val="169C9A"/>
                </a:solidFill>
                <a:latin typeface="Gotham"/>
                <a:ea typeface="Gotham"/>
                <a:cs typeface="Gotham"/>
                <a:sym typeface="Gotham"/>
                <a:hlinkClick r:id="rId5" tooltip="https://www.revisor.mn.gov/statutes/cite/260c.178"/>
              </a:rPr>
              <a:t>260C.178, subd. 1</a:t>
            </a:r>
            <a:r>
              <a:rPr lang="en-US" sz="2295">
                <a:solidFill>
                  <a:srgbClr val="000000"/>
                </a:solidFill>
                <a:latin typeface="Gotham"/>
                <a:ea typeface="Gotham"/>
                <a:cs typeface="Gotham"/>
                <a:sym typeface="Gotham"/>
              </a:rPr>
              <a:t>: at EPC hearing, when a court orders a child should be in foster care, the court must make the inquiry and the social services initial relative search efforts </a:t>
            </a:r>
          </a:p>
          <a:p>
            <a:pPr marL="758238" lvl="2" indent="-252746" algn="l">
              <a:lnSpc>
                <a:spcPts val="2974"/>
              </a:lnSpc>
              <a:buAutoNum type="arabicPeriod"/>
            </a:pPr>
            <a:r>
              <a:rPr lang="en-US" sz="2295" u="sng">
                <a:solidFill>
                  <a:srgbClr val="169C9A"/>
                </a:solidFill>
                <a:latin typeface="Gotham"/>
                <a:ea typeface="Gotham"/>
                <a:cs typeface="Gotham"/>
                <a:sym typeface="Gotham"/>
                <a:hlinkClick r:id="rId6" tooltip="https://www.revisor.mn.gov/statutes/cite/260c.201"/>
              </a:rPr>
              <a:t>260C.201, subd. 1</a:t>
            </a:r>
            <a:r>
              <a:rPr lang="en-US" sz="2295">
                <a:solidFill>
                  <a:srgbClr val="000000"/>
                </a:solidFill>
                <a:latin typeface="Gotham"/>
                <a:ea typeface="Gotham"/>
                <a:cs typeface="Gotham"/>
                <a:sym typeface="Gotham"/>
              </a:rPr>
              <a:t>: when adjudicated CHIPS and temporary legal custody is granted, the court must make the inquiry </a:t>
            </a:r>
          </a:p>
          <a:p>
            <a:pPr marL="758238" lvl="2" indent="-252746" algn="l">
              <a:lnSpc>
                <a:spcPts val="2974"/>
              </a:lnSpc>
              <a:buAutoNum type="arabicPeriod"/>
            </a:pPr>
            <a:r>
              <a:rPr lang="en-US" sz="2295" u="sng">
                <a:solidFill>
                  <a:srgbClr val="169C9A"/>
                </a:solidFill>
                <a:latin typeface="Gotham"/>
                <a:ea typeface="Gotham"/>
                <a:cs typeface="Gotham"/>
                <a:sym typeface="Gotham"/>
                <a:hlinkClick r:id="rId6" tooltip="https://www.revisor.mn.gov/statutes/cite/260c.201"/>
              </a:rPr>
              <a:t>260C.201, subd. 2</a:t>
            </a:r>
            <a:r>
              <a:rPr lang="en-US" sz="2295">
                <a:solidFill>
                  <a:srgbClr val="000000"/>
                </a:solidFill>
                <a:latin typeface="Gotham"/>
                <a:ea typeface="Gotham"/>
                <a:cs typeface="Gotham"/>
                <a:sym typeface="Gotham"/>
              </a:rPr>
              <a:t>: inquiry must be in court’s written findings upon adjudication </a:t>
            </a:r>
          </a:p>
          <a:p>
            <a:pPr marL="758238" lvl="2" indent="-252746" algn="l">
              <a:lnSpc>
                <a:spcPts val="2974"/>
              </a:lnSpc>
              <a:buAutoNum type="arabicPeriod"/>
            </a:pPr>
            <a:r>
              <a:rPr lang="en-US" sz="2295" u="sng">
                <a:solidFill>
                  <a:srgbClr val="169C9A"/>
                </a:solidFill>
                <a:latin typeface="Gotham"/>
                <a:ea typeface="Gotham"/>
                <a:cs typeface="Gotham"/>
                <a:sym typeface="Gotham"/>
                <a:hlinkClick r:id="rId7" tooltip="https://www.revisor.mn.gov/statutes/cite/260c.204"/>
              </a:rPr>
              <a:t>260C.204</a:t>
            </a:r>
            <a:r>
              <a:rPr lang="en-US" sz="2295">
                <a:solidFill>
                  <a:srgbClr val="000000"/>
                </a:solidFill>
                <a:latin typeface="Gotham"/>
                <a:ea typeface="Gotham"/>
                <a:cs typeface="Gotham"/>
                <a:sym typeface="Gotham"/>
              </a:rPr>
              <a:t>: at permanency progress review hearing, inquiry must be made before social services agency can define foster family as the permanent home for a child and reasonable/active efforts have been made </a:t>
            </a:r>
          </a:p>
          <a:p>
            <a:pPr marL="758238" lvl="2" indent="-252746" algn="l">
              <a:lnSpc>
                <a:spcPts val="2974"/>
              </a:lnSpc>
              <a:buAutoNum type="arabicPeriod"/>
            </a:pPr>
            <a:r>
              <a:rPr lang="en-US" sz="2295" u="sng">
                <a:solidFill>
                  <a:srgbClr val="169C9A"/>
                </a:solidFill>
                <a:latin typeface="Gotham"/>
                <a:ea typeface="Gotham"/>
                <a:cs typeface="Gotham"/>
                <a:sym typeface="Gotham"/>
                <a:hlinkClick r:id="rId8" tooltip="https://www.revisor.mn.gov/statutes/cite/260C.223"/>
              </a:rPr>
              <a:t>260C.223, subd. 2</a:t>
            </a:r>
            <a:r>
              <a:rPr lang="en-US" sz="2295">
                <a:solidFill>
                  <a:srgbClr val="000000"/>
                </a:solidFill>
                <a:latin typeface="Gotham"/>
                <a:ea typeface="Gotham"/>
                <a:cs typeface="Gotham"/>
                <a:sym typeface="Gotham"/>
              </a:rPr>
              <a:t>: must be included in DCYF’s guidelines and protocols regarding concurrent permanency planning </a:t>
            </a:r>
          </a:p>
          <a:p>
            <a:pPr marL="758238" lvl="2" indent="-252746" algn="l">
              <a:lnSpc>
                <a:spcPts val="2974"/>
              </a:lnSpc>
              <a:buAutoNum type="arabicPeriod"/>
            </a:pPr>
            <a:r>
              <a:rPr lang="en-US" sz="2295" u="sng">
                <a:solidFill>
                  <a:srgbClr val="169C9A"/>
                </a:solidFill>
                <a:latin typeface="Gotham"/>
                <a:ea typeface="Gotham"/>
                <a:cs typeface="Gotham"/>
                <a:sym typeface="Gotham"/>
                <a:hlinkClick r:id="rId9" tooltip="https://www.revisor.mn.gov/statutes/cite/260E.09"/>
              </a:rPr>
              <a:t>260E.09</a:t>
            </a:r>
            <a:r>
              <a:rPr lang="en-US" sz="2295">
                <a:solidFill>
                  <a:srgbClr val="000000"/>
                </a:solidFill>
                <a:latin typeface="Gotham"/>
                <a:ea typeface="Gotham"/>
                <a:cs typeface="Gotham"/>
                <a:sym typeface="Gotham"/>
              </a:rPr>
              <a:t>: when a child protection report is made, inquiry as to reporter’s knowledge </a:t>
            </a:r>
          </a:p>
          <a:p>
            <a:pPr marL="758238" lvl="2" indent="-252746" algn="l">
              <a:lnSpc>
                <a:spcPts val="2974"/>
              </a:lnSpc>
              <a:buAutoNum type="arabicPeriod"/>
            </a:pPr>
            <a:r>
              <a:rPr lang="en-US" sz="2295" u="sng">
                <a:solidFill>
                  <a:srgbClr val="169C9A"/>
                </a:solidFill>
                <a:latin typeface="Gotham"/>
                <a:ea typeface="Gotham"/>
                <a:cs typeface="Gotham"/>
                <a:sym typeface="Gotham"/>
                <a:hlinkClick r:id="rId10" tooltip="https://www.revisor.mn.gov/statutes/cite/260E.20"/>
              </a:rPr>
              <a:t>260E.20</a:t>
            </a:r>
            <a:r>
              <a:rPr lang="en-US" sz="2295">
                <a:solidFill>
                  <a:srgbClr val="000000"/>
                </a:solidFill>
                <a:latin typeface="Gotham"/>
                <a:ea typeface="Gotham"/>
                <a:cs typeface="Gotham"/>
                <a:sym typeface="Gotham"/>
              </a:rPr>
              <a:t>: inquiry made during family assessment, noncaregiver human trafficking assessment, or investigation  </a:t>
            </a:r>
          </a:p>
        </p:txBody>
      </p:sp>
      <p:grpSp>
        <p:nvGrpSpPr>
          <p:cNvPr id="4" name="Group 4"/>
          <p:cNvGrpSpPr/>
          <p:nvPr/>
        </p:nvGrpSpPr>
        <p:grpSpPr>
          <a:xfrm>
            <a:off x="17448243" y="9679503"/>
            <a:ext cx="643810" cy="547688"/>
            <a:chOff x="0" y="0"/>
            <a:chExt cx="858414" cy="730250"/>
          </a:xfrm>
        </p:grpSpPr>
        <p:sp>
          <p:nvSpPr>
            <p:cNvPr id="5" name="Freeform 5"/>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6" name="TextBox 6"/>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24</a:t>
              </a: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25</a:t>
              </a:r>
            </a:p>
          </p:txBody>
        </p:sp>
      </p:grpSp>
      <p:sp>
        <p:nvSpPr>
          <p:cNvPr id="5" name="TextBox 5"/>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Items of interest that did not pass</a:t>
            </a:r>
          </a:p>
        </p:txBody>
      </p:sp>
      <p:sp>
        <p:nvSpPr>
          <p:cNvPr id="6" name="TextBox 6"/>
          <p:cNvSpPr txBox="1"/>
          <p:nvPr/>
        </p:nvSpPr>
        <p:spPr>
          <a:xfrm>
            <a:off x="1010410" y="2500392"/>
            <a:ext cx="15797489" cy="3384804"/>
          </a:xfrm>
          <a:prstGeom prst="rect">
            <a:avLst/>
          </a:prstGeom>
        </p:spPr>
        <p:txBody>
          <a:bodyPr lIns="0" tIns="0" rIns="0" bIns="0" rtlCol="0" anchor="t">
            <a:spAutoFit/>
          </a:bodyPr>
          <a:lstStyle/>
          <a:p>
            <a:pPr marL="831532" lvl="2" indent="-277178" algn="l">
              <a:lnSpc>
                <a:spcPts val="3887"/>
              </a:lnSpc>
              <a:buFont typeface="Arial"/>
              <a:buChar char="⚬"/>
            </a:pPr>
            <a:r>
              <a:rPr lang="en-US" sz="2700">
                <a:solidFill>
                  <a:srgbClr val="000000"/>
                </a:solidFill>
                <a:latin typeface="Gotham"/>
                <a:ea typeface="Gotham"/>
                <a:cs typeface="Gotham"/>
                <a:sym typeface="Gotham"/>
              </a:rPr>
              <a:t>Northstar funding for children under 6 did NOT increase to same rate for children 6 and up</a:t>
            </a:r>
          </a:p>
          <a:p>
            <a:pPr marL="831532" lvl="2" indent="-277178" algn="l">
              <a:lnSpc>
                <a:spcPts val="3887"/>
              </a:lnSpc>
              <a:buFont typeface="Arial"/>
              <a:buChar char="⚬"/>
            </a:pPr>
            <a:r>
              <a:rPr lang="en-US" sz="2700">
                <a:solidFill>
                  <a:srgbClr val="000000"/>
                </a:solidFill>
                <a:latin typeface="Gotham"/>
                <a:ea typeface="Gotham"/>
                <a:cs typeface="Gotham"/>
                <a:sym typeface="Gotham"/>
              </a:rPr>
              <a:t>Trust for social security benefits for youth in foster care </a:t>
            </a:r>
          </a:p>
          <a:p>
            <a:pPr marL="831532" lvl="2" indent="-277178" algn="l">
              <a:lnSpc>
                <a:spcPts val="3887"/>
              </a:lnSpc>
              <a:buFont typeface="Arial"/>
              <a:buChar char="⚬"/>
            </a:pPr>
            <a:r>
              <a:rPr lang="en-US" sz="2700">
                <a:solidFill>
                  <a:srgbClr val="000000"/>
                </a:solidFill>
                <a:latin typeface="Gotham"/>
                <a:ea typeface="Gotham"/>
                <a:cs typeface="Gotham"/>
                <a:sym typeface="Gotham"/>
              </a:rPr>
              <a:t>Foster Youth Bill of Rights </a:t>
            </a:r>
          </a:p>
          <a:p>
            <a:pPr marL="831532" lvl="2" indent="-277178" algn="l">
              <a:lnSpc>
                <a:spcPts val="3887"/>
              </a:lnSpc>
              <a:buFont typeface="Arial"/>
              <a:buChar char="⚬"/>
            </a:pPr>
            <a:r>
              <a:rPr lang="en-US" sz="2700">
                <a:solidFill>
                  <a:srgbClr val="000000"/>
                </a:solidFill>
                <a:latin typeface="Gotham"/>
                <a:ea typeface="Gotham"/>
                <a:cs typeface="Gotham"/>
                <a:sym typeface="Gotham"/>
              </a:rPr>
              <a:t>Fiscal analysis of child welfare system </a:t>
            </a:r>
          </a:p>
          <a:p>
            <a:pPr marL="831532" lvl="2" indent="-277178" algn="l">
              <a:lnSpc>
                <a:spcPts val="3887"/>
              </a:lnSpc>
              <a:buFont typeface="Arial"/>
              <a:buChar char="⚬"/>
            </a:pPr>
            <a:r>
              <a:rPr lang="en-US" sz="2700">
                <a:solidFill>
                  <a:srgbClr val="000000"/>
                </a:solidFill>
                <a:latin typeface="Gotham"/>
                <a:ea typeface="Gotham"/>
                <a:cs typeface="Gotham"/>
                <a:sym typeface="Gotham"/>
              </a:rPr>
              <a:t>Removing some licensing disqualifications for relative foster care licensing; reducing time passed for certain crimes and a prior termination of parental rights </a:t>
            </a:r>
          </a:p>
        </p:txBody>
      </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2">
                <a:alphaModFix amt="50000"/>
              </a:blip>
              <a:stretch>
                <a:fillRect l="-103" r="-104"/>
              </a:stretch>
            </a:blipFill>
          </p:spPr>
          <p:txBody>
            <a:bodyPr/>
            <a:lstStyle/>
            <a:p>
              <a:endParaRPr lang="en-US"/>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26</a:t>
              </a:r>
            </a:p>
          </p:txBody>
        </p:sp>
      </p:grpSp>
      <p:sp>
        <p:nvSpPr>
          <p:cNvPr id="5" name="TextBox 5"/>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Update on the Supreme Court Council </a:t>
            </a:r>
          </a:p>
        </p:txBody>
      </p:sp>
      <p:sp>
        <p:nvSpPr>
          <p:cNvPr id="6" name="TextBox 6"/>
          <p:cNvSpPr txBox="1"/>
          <p:nvPr/>
        </p:nvSpPr>
        <p:spPr>
          <a:xfrm>
            <a:off x="1010410" y="2500392"/>
            <a:ext cx="15797489" cy="5670804"/>
          </a:xfrm>
          <a:prstGeom prst="rect">
            <a:avLst/>
          </a:prstGeom>
        </p:spPr>
        <p:txBody>
          <a:bodyPr lIns="0" tIns="0" rIns="0" bIns="0" rtlCol="0" anchor="t">
            <a:spAutoFit/>
          </a:bodyPr>
          <a:lstStyle/>
          <a:p>
            <a:pPr marL="831532" lvl="2" indent="-277178" algn="l">
              <a:lnSpc>
                <a:spcPts val="3887"/>
              </a:lnSpc>
              <a:buFont typeface="Arial"/>
              <a:buChar char="⚬"/>
            </a:pPr>
            <a:r>
              <a:rPr lang="en-US" sz="2700">
                <a:solidFill>
                  <a:srgbClr val="000000"/>
                </a:solidFill>
                <a:latin typeface="Gotham"/>
                <a:ea typeface="Gotham"/>
                <a:cs typeface="Gotham"/>
                <a:sym typeface="Gotham"/>
              </a:rPr>
              <a:t>MN Supreme Court Council on Child Protection and Maltreatment Prevention created last year:</a:t>
            </a:r>
          </a:p>
          <a:p>
            <a:pPr marL="831532" lvl="2" indent="-277178" algn="l">
              <a:lnSpc>
                <a:spcPts val="3887"/>
              </a:lnSpc>
            </a:pPr>
            <a:r>
              <a:rPr lang="en-US" sz="2700">
                <a:solidFill>
                  <a:srgbClr val="000000"/>
                </a:solidFill>
                <a:latin typeface="Gotham"/>
                <a:ea typeface="Gotham"/>
                <a:cs typeface="Gotham"/>
                <a:sym typeface="Gotham"/>
              </a:rPr>
              <a:t>	“To develop a comprehensive blueprint to improve Minnesota's child protection </a:t>
            </a:r>
          </a:p>
          <a:p>
            <a:pPr marL="831532" lvl="2" indent="-277178" algn="l">
              <a:lnSpc>
                <a:spcPts val="3887"/>
              </a:lnSpc>
            </a:pPr>
            <a:r>
              <a:rPr lang="en-US" sz="2700">
                <a:solidFill>
                  <a:srgbClr val="000000"/>
                </a:solidFill>
                <a:latin typeface="Gotham"/>
                <a:ea typeface="Gotham"/>
                <a:cs typeface="Gotham"/>
                <a:sym typeface="Gotham"/>
              </a:rPr>
              <a:t>	system and prevent unnecessary entry of children and families into the system”</a:t>
            </a:r>
          </a:p>
          <a:p>
            <a:pPr marL="831532" lvl="2" indent="-277178" algn="l">
              <a:lnSpc>
                <a:spcPts val="3887"/>
              </a:lnSpc>
              <a:buFont typeface="Arial"/>
              <a:buChar char="⚬"/>
            </a:pPr>
            <a:r>
              <a:rPr lang="en-US" sz="2700">
                <a:solidFill>
                  <a:srgbClr val="000000"/>
                </a:solidFill>
                <a:latin typeface="Gotham"/>
                <a:ea typeface="Gotham"/>
                <a:cs typeface="Gotham"/>
                <a:sym typeface="Gotham"/>
              </a:rPr>
              <a:t>Identifying concerns through</a:t>
            </a:r>
          </a:p>
          <a:p>
            <a:pPr marL="1120140" lvl="3" indent="-280035" algn="l">
              <a:lnSpc>
                <a:spcPts val="3456"/>
              </a:lnSpc>
              <a:buFont typeface="Arial"/>
              <a:buChar char="￭"/>
            </a:pPr>
            <a:r>
              <a:rPr lang="en-US" sz="2400">
                <a:solidFill>
                  <a:srgbClr val="000000"/>
                </a:solidFill>
                <a:latin typeface="Gotham"/>
                <a:ea typeface="Gotham"/>
                <a:cs typeface="Gotham"/>
                <a:sym typeface="Gotham"/>
              </a:rPr>
              <a:t>presentations, </a:t>
            </a:r>
          </a:p>
          <a:p>
            <a:pPr marL="1120140" lvl="3" indent="-280035" algn="l">
              <a:lnSpc>
                <a:spcPts val="3456"/>
              </a:lnSpc>
              <a:buFont typeface="Arial"/>
              <a:buChar char="￭"/>
            </a:pPr>
            <a:r>
              <a:rPr lang="en-US" sz="2400">
                <a:solidFill>
                  <a:srgbClr val="000000"/>
                </a:solidFill>
                <a:latin typeface="Gotham"/>
                <a:ea typeface="Gotham"/>
                <a:cs typeface="Gotham"/>
                <a:sym typeface="Gotham"/>
              </a:rPr>
              <a:t>focus groups, and </a:t>
            </a:r>
          </a:p>
          <a:p>
            <a:pPr marL="1120140" lvl="3" indent="-280035" algn="l">
              <a:lnSpc>
                <a:spcPts val="3456"/>
              </a:lnSpc>
              <a:buFont typeface="Arial"/>
              <a:buChar char="￭"/>
            </a:pPr>
            <a:r>
              <a:rPr lang="en-US" sz="2400">
                <a:solidFill>
                  <a:srgbClr val="000000"/>
                </a:solidFill>
                <a:latin typeface="Gotham"/>
                <a:ea typeface="Gotham"/>
                <a:cs typeface="Gotham"/>
                <a:sym typeface="Gotham"/>
              </a:rPr>
              <a:t>surveys</a:t>
            </a:r>
          </a:p>
          <a:p>
            <a:pPr marL="831532" lvl="2" indent="-277178" algn="l">
              <a:lnSpc>
                <a:spcPts val="3887"/>
              </a:lnSpc>
              <a:buFont typeface="Arial"/>
              <a:buChar char="⚬"/>
            </a:pPr>
            <a:r>
              <a:rPr lang="en-US" sz="2700">
                <a:solidFill>
                  <a:srgbClr val="000000"/>
                </a:solidFill>
                <a:latin typeface="Gotham"/>
                <a:ea typeface="Gotham"/>
                <a:cs typeface="Gotham"/>
                <a:sym typeface="Gotham"/>
              </a:rPr>
              <a:t>Recommendations for potential solutions</a:t>
            </a:r>
          </a:p>
          <a:p>
            <a:pPr marL="831532" lvl="2" indent="-277178" algn="l">
              <a:lnSpc>
                <a:spcPts val="3887"/>
              </a:lnSpc>
              <a:buFont typeface="Arial"/>
              <a:buChar char="⚬"/>
            </a:pPr>
            <a:r>
              <a:rPr lang="en-US" sz="2700">
                <a:solidFill>
                  <a:srgbClr val="000000"/>
                </a:solidFill>
                <a:latin typeface="Gotham"/>
                <a:ea typeface="Gotham"/>
                <a:cs typeface="Gotham"/>
                <a:sym typeface="Gotham"/>
              </a:rPr>
              <a:t>Final report due January 15, 2026</a:t>
            </a:r>
          </a:p>
          <a:p>
            <a:pPr marL="831532" lvl="2" indent="-277178" algn="l">
              <a:lnSpc>
                <a:spcPts val="3887"/>
              </a:lnSpc>
            </a:pPr>
            <a:endParaRPr lang="en-US" sz="2700">
              <a:solidFill>
                <a:srgbClr val="000000"/>
              </a:solidFill>
              <a:latin typeface="Gotham"/>
              <a:ea typeface="Gotham"/>
              <a:cs typeface="Gotham"/>
              <a:sym typeface="Gotham"/>
            </a:endParaRPr>
          </a:p>
          <a:p>
            <a:pPr marL="831532" lvl="2" indent="-277178" algn="l">
              <a:lnSpc>
                <a:spcPts val="3887"/>
              </a:lnSpc>
            </a:pPr>
            <a:endParaRPr lang="en-US" sz="2700">
              <a:solidFill>
                <a:srgbClr val="000000"/>
              </a:solidFill>
              <a:latin typeface="Gotham"/>
              <a:ea typeface="Gotham"/>
              <a:cs typeface="Gotham"/>
              <a:sym typeface="Gotham"/>
            </a:endParaRPr>
          </a:p>
        </p:txBody>
      </p:sp>
      <p:grpSp>
        <p:nvGrpSpPr>
          <p:cNvPr id="7" name="Group 7"/>
          <p:cNvGrpSpPr>
            <a:grpSpLocks noChangeAspect="1"/>
          </p:cNvGrpSpPr>
          <p:nvPr/>
        </p:nvGrpSpPr>
        <p:grpSpPr>
          <a:xfrm>
            <a:off x="1038225"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2">
                <a:alphaModFix amt="50000"/>
              </a:blip>
              <a:stretch>
                <a:fillRect l="-103" r="-104"/>
              </a:stretch>
            </a:blipFill>
          </p:spPr>
          <p:txBody>
            <a:bodyPr/>
            <a:lstStyle/>
            <a:p>
              <a:endParaRPr lang="en-US"/>
            </a:p>
          </p:txBody>
        </p:sp>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Concerns identified by Council			</a:t>
            </a:r>
          </a:p>
        </p:txBody>
      </p:sp>
      <p:sp>
        <p:nvSpPr>
          <p:cNvPr id="3" name="TextBox 3"/>
          <p:cNvSpPr txBox="1"/>
          <p:nvPr/>
        </p:nvSpPr>
        <p:spPr>
          <a:xfrm>
            <a:off x="1010412" y="2552343"/>
            <a:ext cx="7393221" cy="4903851"/>
          </a:xfrm>
          <a:prstGeom prst="rect">
            <a:avLst/>
          </a:prstGeom>
        </p:spPr>
        <p:txBody>
          <a:bodyPr lIns="0" tIns="0" rIns="0" bIns="0" rtlCol="0" anchor="t">
            <a:spAutoFit/>
          </a:bodyPr>
          <a:lstStyle/>
          <a:p>
            <a:pPr marL="831532" lvl="2" indent="-277178" algn="l">
              <a:lnSpc>
                <a:spcPts val="3887"/>
              </a:lnSpc>
              <a:buFont typeface="Arial"/>
              <a:buChar char="⚬"/>
            </a:pPr>
            <a:r>
              <a:rPr lang="en-US" sz="2700">
                <a:solidFill>
                  <a:srgbClr val="000000"/>
                </a:solidFill>
                <a:latin typeface="Gotham"/>
                <a:ea typeface="Gotham"/>
                <a:cs typeface="Gotham"/>
                <a:sym typeface="Gotham"/>
              </a:rPr>
              <a:t>General concerns: </a:t>
            </a:r>
          </a:p>
          <a:p>
            <a:pPr marL="1120140" lvl="3" indent="-280035" algn="l">
              <a:lnSpc>
                <a:spcPts val="3456"/>
              </a:lnSpc>
              <a:buFont typeface="Arial"/>
              <a:buChar char="￭"/>
            </a:pPr>
            <a:r>
              <a:rPr lang="en-US" sz="2400">
                <a:solidFill>
                  <a:srgbClr val="000000"/>
                </a:solidFill>
                <a:latin typeface="Gotham"/>
                <a:ea typeface="Gotham"/>
                <a:cs typeface="Gotham"/>
                <a:sym typeface="Gotham"/>
              </a:rPr>
              <a:t>Communities need to be involved</a:t>
            </a:r>
          </a:p>
          <a:p>
            <a:pPr marL="1120140" lvl="3" indent="-280035" algn="l">
              <a:lnSpc>
                <a:spcPts val="3456"/>
              </a:lnSpc>
              <a:buFont typeface="Arial"/>
              <a:buChar char="￭"/>
            </a:pPr>
            <a:r>
              <a:rPr lang="en-US" sz="2400">
                <a:solidFill>
                  <a:srgbClr val="000000"/>
                </a:solidFill>
                <a:latin typeface="Gotham"/>
                <a:ea typeface="Gotham"/>
                <a:cs typeface="Gotham"/>
                <a:sym typeface="Gotham"/>
              </a:rPr>
              <a:t>Trauma when children are moved from schools or foster placements</a:t>
            </a:r>
          </a:p>
          <a:p>
            <a:pPr marL="1120140" lvl="3" indent="-280035" algn="l">
              <a:lnSpc>
                <a:spcPts val="3456"/>
              </a:lnSpc>
              <a:buFont typeface="Arial"/>
              <a:buChar char="￭"/>
            </a:pPr>
            <a:r>
              <a:rPr lang="en-US" sz="2400">
                <a:solidFill>
                  <a:srgbClr val="000000"/>
                </a:solidFill>
                <a:latin typeface="Gotham"/>
                <a:ea typeface="Gotham"/>
                <a:cs typeface="Gotham"/>
                <a:sym typeface="Gotham"/>
              </a:rPr>
              <a:t>Not enough time in court hearings</a:t>
            </a:r>
          </a:p>
          <a:p>
            <a:pPr marL="1120140" lvl="3" indent="-280035" algn="l">
              <a:lnSpc>
                <a:spcPts val="3456"/>
              </a:lnSpc>
              <a:buFont typeface="Arial"/>
              <a:buChar char="￭"/>
            </a:pPr>
            <a:r>
              <a:rPr lang="en-US" sz="2400">
                <a:solidFill>
                  <a:srgbClr val="000000"/>
                </a:solidFill>
                <a:latin typeface="Gotham"/>
                <a:ea typeface="Gotham"/>
                <a:cs typeface="Gotham"/>
                <a:sym typeface="Gotham"/>
              </a:rPr>
              <a:t>SSIS outdated</a:t>
            </a:r>
          </a:p>
          <a:p>
            <a:pPr marL="1120140" lvl="3" indent="-280035" algn="l">
              <a:lnSpc>
                <a:spcPts val="3456"/>
              </a:lnSpc>
            </a:pPr>
            <a:endParaRPr lang="en-US" sz="2400">
              <a:solidFill>
                <a:srgbClr val="000000"/>
              </a:solidFill>
              <a:latin typeface="Gotham"/>
              <a:ea typeface="Gotham"/>
              <a:cs typeface="Gotham"/>
              <a:sym typeface="Gotham"/>
            </a:endParaRPr>
          </a:p>
          <a:p>
            <a:pPr marL="831532" lvl="2" indent="-277178" algn="l">
              <a:lnSpc>
                <a:spcPts val="3887"/>
              </a:lnSpc>
              <a:buFont typeface="Arial"/>
              <a:buChar char="⚬"/>
            </a:pPr>
            <a:r>
              <a:rPr lang="en-US" sz="2700">
                <a:solidFill>
                  <a:srgbClr val="000000"/>
                </a:solidFill>
                <a:latin typeface="Gotham"/>
                <a:ea typeface="Gotham"/>
                <a:cs typeface="Gotham"/>
                <a:sym typeface="Gotham"/>
              </a:rPr>
              <a:t>Workforce concerns </a:t>
            </a:r>
          </a:p>
          <a:p>
            <a:pPr marL="1120140" lvl="3" indent="-280035" algn="l">
              <a:lnSpc>
                <a:spcPts val="3456"/>
              </a:lnSpc>
              <a:buFont typeface="Arial"/>
              <a:buChar char="￭"/>
            </a:pPr>
            <a:r>
              <a:rPr lang="en-US" sz="2400">
                <a:solidFill>
                  <a:srgbClr val="000000"/>
                </a:solidFill>
                <a:latin typeface="Gotham"/>
                <a:ea typeface="Gotham"/>
                <a:cs typeface="Gotham"/>
                <a:sym typeface="Gotham"/>
              </a:rPr>
              <a:t>Lack of people</a:t>
            </a:r>
          </a:p>
          <a:p>
            <a:pPr marL="1120140" lvl="3" indent="-280035" algn="l">
              <a:lnSpc>
                <a:spcPts val="3456"/>
              </a:lnSpc>
              <a:buFont typeface="Arial"/>
              <a:buChar char="￭"/>
            </a:pPr>
            <a:r>
              <a:rPr lang="en-US" sz="2400">
                <a:solidFill>
                  <a:srgbClr val="000000"/>
                </a:solidFill>
                <a:latin typeface="Gotham"/>
                <a:ea typeface="Gotham"/>
                <a:cs typeface="Gotham"/>
                <a:sym typeface="Gotham"/>
              </a:rPr>
              <a:t>Significant turnover</a:t>
            </a:r>
          </a:p>
          <a:p>
            <a:pPr marL="1120140" lvl="3" indent="-280035" algn="l">
              <a:lnSpc>
                <a:spcPts val="3456"/>
              </a:lnSpc>
              <a:buFont typeface="Arial"/>
              <a:buChar char="￭"/>
            </a:pPr>
            <a:r>
              <a:rPr lang="en-US" sz="2400">
                <a:solidFill>
                  <a:srgbClr val="000000"/>
                </a:solidFill>
                <a:latin typeface="Gotham"/>
                <a:ea typeface="Gotham"/>
                <a:cs typeface="Gotham"/>
                <a:sym typeface="Gotham"/>
              </a:rPr>
              <a:t>Lack of training </a:t>
            </a:r>
          </a:p>
        </p:txBody>
      </p:sp>
      <p:grpSp>
        <p:nvGrpSpPr>
          <p:cNvPr id="4" name="Group 4"/>
          <p:cNvGrpSpPr/>
          <p:nvPr/>
        </p:nvGrpSpPr>
        <p:grpSpPr>
          <a:xfrm>
            <a:off x="17448243" y="9679503"/>
            <a:ext cx="643810" cy="547688"/>
            <a:chOff x="0" y="0"/>
            <a:chExt cx="858414" cy="730250"/>
          </a:xfrm>
        </p:grpSpPr>
        <p:sp>
          <p:nvSpPr>
            <p:cNvPr id="5" name="Freeform 5"/>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6" name="TextBox 6"/>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27</a:t>
              </a:r>
            </a:p>
          </p:txBody>
        </p:sp>
      </p:grpSp>
      <p:sp>
        <p:nvSpPr>
          <p:cNvPr id="7" name="TextBox 7"/>
          <p:cNvSpPr txBox="1"/>
          <p:nvPr/>
        </p:nvSpPr>
        <p:spPr>
          <a:xfrm>
            <a:off x="8586513" y="2666559"/>
            <a:ext cx="7393221" cy="4903851"/>
          </a:xfrm>
          <a:prstGeom prst="rect">
            <a:avLst/>
          </a:prstGeom>
        </p:spPr>
        <p:txBody>
          <a:bodyPr lIns="0" tIns="0" rIns="0" bIns="0" rtlCol="0" anchor="t">
            <a:spAutoFit/>
          </a:bodyPr>
          <a:lstStyle/>
          <a:p>
            <a:pPr marL="831532" lvl="2" indent="-277178" algn="l">
              <a:lnSpc>
                <a:spcPts val="3887"/>
              </a:lnSpc>
              <a:buFont typeface="Arial"/>
              <a:buChar char="⚬"/>
            </a:pPr>
            <a:r>
              <a:rPr lang="en-US" sz="2700">
                <a:solidFill>
                  <a:srgbClr val="000000"/>
                </a:solidFill>
                <a:latin typeface="Gotham"/>
                <a:ea typeface="Gotham"/>
                <a:cs typeface="Gotham"/>
                <a:sym typeface="Gotham"/>
              </a:rPr>
              <a:t>Funding concerns </a:t>
            </a:r>
          </a:p>
          <a:p>
            <a:pPr marL="1120140" lvl="3" indent="-280035" algn="l">
              <a:lnSpc>
                <a:spcPts val="3456"/>
              </a:lnSpc>
              <a:buFont typeface="Arial"/>
              <a:buChar char="￭"/>
            </a:pPr>
            <a:r>
              <a:rPr lang="en-US" sz="2400">
                <a:solidFill>
                  <a:srgbClr val="000000"/>
                </a:solidFill>
                <a:latin typeface="Gotham"/>
                <a:ea typeface="Gotham"/>
                <a:cs typeface="Gotham"/>
                <a:sym typeface="Gotham"/>
              </a:rPr>
              <a:t>Property taxes as main source of funding</a:t>
            </a:r>
          </a:p>
          <a:p>
            <a:pPr marL="1120140" lvl="3" indent="-280035" algn="l">
              <a:lnSpc>
                <a:spcPts val="3456"/>
              </a:lnSpc>
              <a:buFont typeface="Arial"/>
              <a:buChar char="￭"/>
            </a:pPr>
            <a:r>
              <a:rPr lang="en-US" sz="2400">
                <a:solidFill>
                  <a:srgbClr val="000000"/>
                </a:solidFill>
                <a:latin typeface="Gotham"/>
                <a:ea typeface="Gotham"/>
                <a:cs typeface="Gotham"/>
                <a:sym typeface="Gotham"/>
              </a:rPr>
              <a:t>Variation in county tax bases </a:t>
            </a:r>
          </a:p>
          <a:p>
            <a:pPr marL="1120140" lvl="3" indent="-280035" algn="l">
              <a:lnSpc>
                <a:spcPts val="3456"/>
              </a:lnSpc>
            </a:pPr>
            <a:endParaRPr lang="en-US" sz="2400">
              <a:solidFill>
                <a:srgbClr val="000000"/>
              </a:solidFill>
              <a:latin typeface="Gotham"/>
              <a:ea typeface="Gotham"/>
              <a:cs typeface="Gotham"/>
              <a:sym typeface="Gotham"/>
            </a:endParaRPr>
          </a:p>
          <a:p>
            <a:pPr marL="831532" lvl="2" indent="-277178" algn="l">
              <a:lnSpc>
                <a:spcPts val="3887"/>
              </a:lnSpc>
              <a:buFont typeface="Arial"/>
              <a:buChar char="⚬"/>
            </a:pPr>
            <a:r>
              <a:rPr lang="en-US" sz="2700">
                <a:solidFill>
                  <a:srgbClr val="000000"/>
                </a:solidFill>
                <a:latin typeface="Gotham"/>
                <a:ea typeface="Gotham"/>
                <a:cs typeface="Gotham"/>
                <a:sym typeface="Gotham"/>
              </a:rPr>
              <a:t>Lack of resources </a:t>
            </a:r>
          </a:p>
          <a:p>
            <a:pPr marL="1120140" lvl="3" indent="-280035" algn="l">
              <a:lnSpc>
                <a:spcPts val="3456"/>
              </a:lnSpc>
              <a:buFont typeface="Arial"/>
              <a:buChar char="￭"/>
            </a:pPr>
            <a:r>
              <a:rPr lang="en-US" sz="2400">
                <a:solidFill>
                  <a:srgbClr val="000000"/>
                </a:solidFill>
                <a:latin typeface="Gotham"/>
                <a:ea typeface="Gotham"/>
                <a:cs typeface="Gotham"/>
                <a:sym typeface="Gotham"/>
              </a:rPr>
              <a:t>Services to help families who are doing their best</a:t>
            </a:r>
          </a:p>
          <a:p>
            <a:pPr marL="1120140" lvl="3" indent="-280035" algn="l">
              <a:lnSpc>
                <a:spcPts val="3456"/>
              </a:lnSpc>
              <a:buFont typeface="Arial"/>
              <a:buChar char="￭"/>
            </a:pPr>
            <a:r>
              <a:rPr lang="en-US" sz="2400">
                <a:solidFill>
                  <a:srgbClr val="000000"/>
                </a:solidFill>
                <a:latin typeface="Gotham"/>
                <a:ea typeface="Gotham"/>
                <a:cs typeface="Gotham"/>
                <a:sym typeface="Gotham"/>
              </a:rPr>
              <a:t>Affordable and stable housing </a:t>
            </a:r>
          </a:p>
          <a:p>
            <a:pPr marL="1120140" lvl="3" indent="-280035" algn="l">
              <a:lnSpc>
                <a:spcPts val="3456"/>
              </a:lnSpc>
              <a:buFont typeface="Arial"/>
              <a:buChar char="￭"/>
            </a:pPr>
            <a:r>
              <a:rPr lang="en-US" sz="2400">
                <a:solidFill>
                  <a:srgbClr val="000000"/>
                </a:solidFill>
                <a:latin typeface="Gotham"/>
                <a:ea typeface="Gotham"/>
                <a:cs typeface="Gotham"/>
                <a:sym typeface="Gotham"/>
              </a:rPr>
              <a:t>Daycare costs for single parents</a:t>
            </a:r>
          </a:p>
          <a:p>
            <a:pPr marL="1120140" lvl="3" indent="-280035" algn="l">
              <a:lnSpc>
                <a:spcPts val="3456"/>
              </a:lnSpc>
              <a:buFont typeface="Arial"/>
              <a:buChar char="￭"/>
            </a:pPr>
            <a:r>
              <a:rPr lang="en-US" sz="2400">
                <a:solidFill>
                  <a:srgbClr val="000000"/>
                </a:solidFill>
                <a:latin typeface="Gotham"/>
                <a:ea typeface="Gotham"/>
                <a:cs typeface="Gotham"/>
                <a:sym typeface="Gotham"/>
              </a:rPr>
              <a:t>Mental health and chemical health treatment centers </a:t>
            </a:r>
          </a:p>
        </p:txBody>
      </p:sp>
      <p:grpSp>
        <p:nvGrpSpPr>
          <p:cNvPr id="8" name="Group 8"/>
          <p:cNvGrpSpPr>
            <a:grpSpLocks noChangeAspect="1"/>
          </p:cNvGrpSpPr>
          <p:nvPr/>
        </p:nvGrpSpPr>
        <p:grpSpPr>
          <a:xfrm>
            <a:off x="1047750" y="8520681"/>
            <a:ext cx="4397824" cy="737619"/>
            <a:chOff x="0" y="0"/>
            <a:chExt cx="5863766" cy="983492"/>
          </a:xfrm>
        </p:grpSpPr>
        <p:sp>
          <p:nvSpPr>
            <p:cNvPr id="9" name="Freeform 9"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2">
                <a:alphaModFix amt="50000"/>
              </a:blip>
              <a:stretch>
                <a:fillRect l="-103" r="-104"/>
              </a:stretch>
            </a:blipFill>
          </p:spPr>
          <p:txBody>
            <a:bodyPr/>
            <a:lstStyle/>
            <a:p>
              <a:endParaRPr lang="en-US"/>
            </a:p>
          </p:txBody>
        </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28</a:t>
              </a:r>
            </a:p>
          </p:txBody>
        </p:sp>
      </p:grpSp>
      <p:grpSp>
        <p:nvGrpSpPr>
          <p:cNvPr id="5" name="Group 5"/>
          <p:cNvGrpSpPr>
            <a:grpSpLocks noChangeAspect="1"/>
          </p:cNvGrpSpPr>
          <p:nvPr/>
        </p:nvGrpSpPr>
        <p:grpSpPr>
          <a:xfrm>
            <a:off x="413661" y="9310693"/>
            <a:ext cx="4397824" cy="737619"/>
            <a:chOff x="0" y="0"/>
            <a:chExt cx="5863766" cy="983492"/>
          </a:xfrm>
        </p:grpSpPr>
        <p:sp>
          <p:nvSpPr>
            <p:cNvPr id="6" name="Freeform 6"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2">
                <a:alphaModFix amt="50000"/>
              </a:blip>
              <a:stretch>
                <a:fillRect l="-103" r="-104"/>
              </a:stretch>
            </a:blipFill>
          </p:spPr>
          <p:txBody>
            <a:bodyPr/>
            <a:lstStyle/>
            <a:p>
              <a:endParaRPr lang="en-US"/>
            </a:p>
          </p:txBody>
        </p:sp>
      </p:grpSp>
      <p:grpSp>
        <p:nvGrpSpPr>
          <p:cNvPr id="7" name="Group 7"/>
          <p:cNvGrpSpPr>
            <a:grpSpLocks noChangeAspect="1"/>
          </p:cNvGrpSpPr>
          <p:nvPr/>
        </p:nvGrpSpPr>
        <p:grpSpPr>
          <a:xfrm>
            <a:off x="1774912" y="238688"/>
            <a:ext cx="14738174" cy="8838550"/>
            <a:chOff x="0" y="0"/>
            <a:chExt cx="19650898" cy="11784734"/>
          </a:xfrm>
        </p:grpSpPr>
        <p:sp>
          <p:nvSpPr>
            <p:cNvPr id="8" name="Freeform 8"/>
            <p:cNvSpPr/>
            <p:nvPr/>
          </p:nvSpPr>
          <p:spPr>
            <a:xfrm>
              <a:off x="0" y="0"/>
              <a:ext cx="19650838" cy="11784711"/>
            </a:xfrm>
            <a:custGeom>
              <a:avLst/>
              <a:gdLst/>
              <a:ahLst/>
              <a:cxnLst/>
              <a:rect l="l" t="t" r="r" b="b"/>
              <a:pathLst>
                <a:path w="19650838" h="11784711">
                  <a:moveTo>
                    <a:pt x="0" y="0"/>
                  </a:moveTo>
                  <a:lnTo>
                    <a:pt x="19650838" y="0"/>
                  </a:lnTo>
                  <a:lnTo>
                    <a:pt x="19650838" y="11784711"/>
                  </a:lnTo>
                  <a:lnTo>
                    <a:pt x="0" y="11784711"/>
                  </a:lnTo>
                  <a:lnTo>
                    <a:pt x="0" y="0"/>
                  </a:lnTo>
                  <a:close/>
                </a:path>
              </a:pathLst>
            </a:custGeom>
            <a:blipFill>
              <a:blip r:embed="rId3"/>
              <a:stretch>
                <a:fillRect/>
              </a:stretch>
            </a:blipFill>
          </p:spPr>
          <p:txBody>
            <a:bodyPr/>
            <a:lstStyle/>
            <a:p>
              <a:endParaRPr lang="en-US"/>
            </a:p>
          </p:txBody>
        </p:sp>
      </p:grpSp>
      <p:sp>
        <p:nvSpPr>
          <p:cNvPr id="9" name="TextBox 9"/>
          <p:cNvSpPr txBox="1"/>
          <p:nvPr/>
        </p:nvSpPr>
        <p:spPr>
          <a:xfrm>
            <a:off x="7195056" y="9346889"/>
            <a:ext cx="9226590" cy="695325"/>
          </a:xfrm>
          <a:prstGeom prst="rect">
            <a:avLst/>
          </a:prstGeom>
        </p:spPr>
        <p:txBody>
          <a:bodyPr lIns="0" tIns="0" rIns="0" bIns="0" rtlCol="0" anchor="t">
            <a:spAutoFit/>
          </a:bodyPr>
          <a:lstStyle/>
          <a:p>
            <a:pPr algn="l">
              <a:lnSpc>
                <a:spcPts val="1800"/>
              </a:lnSpc>
            </a:pPr>
            <a:r>
              <a:rPr lang="en-US" sz="1500">
                <a:solidFill>
                  <a:srgbClr val="000000"/>
                </a:solidFill>
                <a:latin typeface="Gotham"/>
                <a:ea typeface="Gotham"/>
                <a:cs typeface="Gotham"/>
                <a:sym typeface="Gotham"/>
              </a:rPr>
              <a:t>Source:  Minnesota State Court Administrator’s Office  </a:t>
            </a:r>
          </a:p>
          <a:p>
            <a:pPr algn="l">
              <a:lnSpc>
                <a:spcPts val="1800"/>
              </a:lnSpc>
            </a:pPr>
            <a:r>
              <a:rPr lang="en-US" sz="1500" u="sng">
                <a:solidFill>
                  <a:srgbClr val="169C9A"/>
                </a:solidFill>
                <a:latin typeface="Gotham"/>
                <a:ea typeface="Gotham"/>
                <a:cs typeface="Gotham"/>
                <a:sym typeface="Gotham"/>
                <a:hlinkClick r:id="rId4" tooltip="https://www.lcc.mn.gov/tfcp/Meetings/2025/2025.08.13/Supreme-Court-Council-on-Child-Protection"/>
              </a:rPr>
              <a:t>https://www.lcc.mn.gov/tfcp/Meetings/2025/2025.08.13/Supreme-Court-Council-on-Child-Protection</a:t>
            </a:r>
            <a:r>
              <a:rPr lang="en-US" sz="1500">
                <a:solidFill>
                  <a:srgbClr val="000000"/>
                </a:solidFill>
                <a:latin typeface="Gotham"/>
                <a:ea typeface="Gotham"/>
                <a:cs typeface="Gotham"/>
                <a:sym typeface="Gotham"/>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alphaModFix amt="9999"/>
            </a:blip>
            <a:stretch>
              <a:fillRect t="-1000" b="-999"/>
            </a:stretch>
          </a:blipFill>
        </p:spPr>
        <p:txBody>
          <a:bodyPr/>
          <a:lstStyle/>
          <a:p>
            <a:endParaRPr lang="en-US"/>
          </a:p>
        </p:txBody>
      </p:sp>
      <p:grpSp>
        <p:nvGrpSpPr>
          <p:cNvPr id="3" name="Group 3"/>
          <p:cNvGrpSpPr/>
          <p:nvPr/>
        </p:nvGrpSpPr>
        <p:grpSpPr>
          <a:xfrm>
            <a:off x="17448243" y="9679503"/>
            <a:ext cx="643810" cy="547688"/>
            <a:chOff x="0" y="0"/>
            <a:chExt cx="858414" cy="730250"/>
          </a:xfrm>
        </p:grpSpPr>
        <p:sp>
          <p:nvSpPr>
            <p:cNvPr id="4" name="Freeform 4"/>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5" name="TextBox 5"/>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29</a:t>
              </a:r>
            </a:p>
          </p:txBody>
        </p:sp>
      </p:grpSp>
      <p:sp>
        <p:nvSpPr>
          <p:cNvPr id="6" name="TextBox 6"/>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Questions?</a:t>
            </a:r>
          </a:p>
        </p:txBody>
      </p:sp>
      <p:sp>
        <p:nvSpPr>
          <p:cNvPr id="7" name="TextBox 7"/>
          <p:cNvSpPr txBox="1"/>
          <p:nvPr/>
        </p:nvSpPr>
        <p:spPr>
          <a:xfrm>
            <a:off x="1010410" y="2557542"/>
            <a:ext cx="15797489" cy="5743575"/>
          </a:xfrm>
          <a:prstGeom prst="rect">
            <a:avLst/>
          </a:prstGeom>
        </p:spPr>
        <p:txBody>
          <a:bodyPr lIns="0" tIns="0" rIns="0" bIns="0" rtlCol="0" anchor="t">
            <a:spAutoFit/>
          </a:bodyPr>
          <a:lstStyle/>
          <a:p>
            <a:pPr algn="l">
              <a:lnSpc>
                <a:spcPts val="3240"/>
              </a:lnSpc>
            </a:pPr>
            <a:r>
              <a:rPr lang="en-US" sz="2700">
                <a:solidFill>
                  <a:srgbClr val="000000"/>
                </a:solidFill>
                <a:latin typeface="Gotham"/>
                <a:ea typeface="Gotham"/>
                <a:cs typeface="Gotham"/>
                <a:sym typeface="Gotham"/>
              </a:rPr>
              <a:t>Anne Gueinzius, Managing Attorney </a:t>
            </a:r>
          </a:p>
          <a:p>
            <a:pPr algn="l">
              <a:lnSpc>
                <a:spcPts val="3240"/>
              </a:lnSpc>
            </a:pPr>
            <a:r>
              <a:rPr lang="en-US" sz="2700" u="sng">
                <a:solidFill>
                  <a:srgbClr val="169C9A"/>
                </a:solidFill>
                <a:latin typeface="Gotham"/>
                <a:ea typeface="Gotham"/>
                <a:cs typeface="Gotham"/>
                <a:sym typeface="Gotham"/>
                <a:hlinkClick r:id="rId3" tooltip="mailto:anneg@clcmn.org"/>
              </a:rPr>
              <a:t>anneg@clcmn.org</a:t>
            </a:r>
          </a:p>
          <a:p>
            <a:pPr algn="l">
              <a:lnSpc>
                <a:spcPts val="3240"/>
              </a:lnSpc>
            </a:pPr>
            <a:endParaRPr lang="en-US" sz="2700" u="sng">
              <a:solidFill>
                <a:srgbClr val="169C9A"/>
              </a:solidFill>
              <a:latin typeface="Gotham"/>
              <a:ea typeface="Gotham"/>
              <a:cs typeface="Gotham"/>
              <a:sym typeface="Gotham"/>
              <a:hlinkClick r:id="rId3" tooltip="mailto:anneg@clcmn.org"/>
            </a:endParaRPr>
          </a:p>
          <a:p>
            <a:pPr algn="l">
              <a:lnSpc>
                <a:spcPts val="3240"/>
              </a:lnSpc>
            </a:pPr>
            <a:r>
              <a:rPr lang="en-US" sz="2700">
                <a:solidFill>
                  <a:srgbClr val="000000"/>
                </a:solidFill>
                <a:latin typeface="Gotham"/>
                <a:ea typeface="Gotham"/>
                <a:cs typeface="Gotham"/>
                <a:sym typeface="Gotham"/>
              </a:rPr>
              <a:t>Katie Mathurin, Staff Attorney</a:t>
            </a:r>
          </a:p>
          <a:p>
            <a:pPr algn="l">
              <a:lnSpc>
                <a:spcPts val="3240"/>
              </a:lnSpc>
            </a:pPr>
            <a:r>
              <a:rPr lang="en-US" sz="2700" u="sng">
                <a:solidFill>
                  <a:srgbClr val="169C9A"/>
                </a:solidFill>
                <a:latin typeface="Gotham"/>
                <a:ea typeface="Gotham"/>
                <a:cs typeface="Gotham"/>
                <a:sym typeface="Gotham"/>
                <a:hlinkClick r:id="rId4" tooltip="mailto:kmathurin@clcmn.org"/>
              </a:rPr>
              <a:t>kmathurin@clcmn.org</a:t>
            </a:r>
            <a:r>
              <a:rPr lang="en-US" sz="2700">
                <a:solidFill>
                  <a:srgbClr val="000000"/>
                </a:solidFill>
                <a:latin typeface="Gotham"/>
                <a:ea typeface="Gotham"/>
                <a:cs typeface="Gotham"/>
                <a:sym typeface="Gotham"/>
              </a:rPr>
              <a:t> </a:t>
            </a:r>
          </a:p>
          <a:p>
            <a:pPr algn="l">
              <a:lnSpc>
                <a:spcPts val="3240"/>
              </a:lnSpc>
            </a:pPr>
            <a:endParaRPr lang="en-US" sz="2700">
              <a:solidFill>
                <a:srgbClr val="000000"/>
              </a:solidFill>
              <a:latin typeface="Gotham"/>
              <a:ea typeface="Gotham"/>
              <a:cs typeface="Gotham"/>
              <a:sym typeface="Gotham"/>
            </a:endParaRPr>
          </a:p>
          <a:p>
            <a:pPr algn="l">
              <a:lnSpc>
                <a:spcPts val="3240"/>
              </a:lnSpc>
            </a:pPr>
            <a:r>
              <a:rPr lang="en-US" sz="2700">
                <a:solidFill>
                  <a:srgbClr val="000000"/>
                </a:solidFill>
                <a:latin typeface="Gotham"/>
                <a:ea typeface="Gotham"/>
                <a:cs typeface="Gotham"/>
                <a:sym typeface="Gotham"/>
              </a:rPr>
              <a:t>Children’s Law Center of Minnesota</a:t>
            </a:r>
          </a:p>
          <a:p>
            <a:pPr algn="l">
              <a:lnSpc>
                <a:spcPts val="3240"/>
              </a:lnSpc>
            </a:pPr>
            <a:r>
              <a:rPr lang="en-US" sz="2700" u="sng">
                <a:solidFill>
                  <a:srgbClr val="169C9A"/>
                </a:solidFill>
                <a:latin typeface="Gotham"/>
                <a:ea typeface="Gotham"/>
                <a:cs typeface="Gotham"/>
                <a:sym typeface="Gotham"/>
                <a:hlinkClick r:id="rId5" tooltip="http://www.clcmn.org/"/>
              </a:rPr>
              <a:t>www.clcmn.org</a:t>
            </a:r>
            <a:r>
              <a:rPr lang="en-US" sz="2700">
                <a:solidFill>
                  <a:srgbClr val="000000"/>
                </a:solidFill>
                <a:latin typeface="Gotham"/>
                <a:ea typeface="Gotham"/>
                <a:cs typeface="Gotham"/>
                <a:sym typeface="Gotham"/>
              </a:rPr>
              <a:t> </a:t>
            </a:r>
          </a:p>
          <a:p>
            <a:pPr algn="l">
              <a:lnSpc>
                <a:spcPts val="3240"/>
              </a:lnSpc>
            </a:pPr>
            <a:r>
              <a:rPr lang="en-US" sz="2700">
                <a:solidFill>
                  <a:srgbClr val="000000"/>
                </a:solidFill>
                <a:latin typeface="Gotham"/>
                <a:ea typeface="Gotham"/>
                <a:cs typeface="Gotham"/>
                <a:sym typeface="Gotham"/>
              </a:rPr>
              <a:t>651-644-4438</a:t>
            </a:r>
          </a:p>
          <a:p>
            <a:pPr algn="l">
              <a:lnSpc>
                <a:spcPts val="3240"/>
              </a:lnSpc>
            </a:pPr>
            <a:endParaRPr lang="en-US" sz="2700">
              <a:solidFill>
                <a:srgbClr val="000000"/>
              </a:solidFill>
              <a:latin typeface="Gotham"/>
              <a:ea typeface="Gotham"/>
              <a:cs typeface="Gotham"/>
              <a:sym typeface="Gotham"/>
            </a:endParaRPr>
          </a:p>
          <a:p>
            <a:pPr algn="ctr">
              <a:lnSpc>
                <a:spcPts val="6480"/>
              </a:lnSpc>
            </a:pPr>
            <a:r>
              <a:rPr lang="en-US" sz="5400" b="1">
                <a:solidFill>
                  <a:srgbClr val="000000"/>
                </a:solidFill>
                <a:latin typeface="Gotham Bold"/>
                <a:ea typeface="Gotham Bold"/>
                <a:cs typeface="Gotham Bold"/>
                <a:sym typeface="Gotham Bold"/>
              </a:rPr>
              <a:t>Thank you!</a:t>
            </a:r>
          </a:p>
          <a:p>
            <a:pPr algn="l">
              <a:lnSpc>
                <a:spcPts val="3240"/>
              </a:lnSpc>
            </a:pPr>
            <a:endParaRPr lang="en-US" sz="5400" b="1">
              <a:solidFill>
                <a:srgbClr val="000000"/>
              </a:solidFill>
              <a:latin typeface="Gotham Bold"/>
              <a:ea typeface="Gotham Bold"/>
              <a:cs typeface="Gotham Bold"/>
              <a:sym typeface="Gotham Bold"/>
            </a:endParaRPr>
          </a:p>
          <a:p>
            <a:pPr algn="l">
              <a:lnSpc>
                <a:spcPts val="3240"/>
              </a:lnSpc>
            </a:pPr>
            <a:endParaRPr lang="en-US" sz="5400" b="1">
              <a:solidFill>
                <a:srgbClr val="000000"/>
              </a:solidFill>
              <a:latin typeface="Gotham Bold"/>
              <a:ea typeface="Gotham Bold"/>
              <a:cs typeface="Gotham Bold"/>
              <a:sym typeface="Gotham Bo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245256" y="1813558"/>
            <a:ext cx="15797489" cy="7216463"/>
          </a:xfrm>
          <a:prstGeom prst="rect">
            <a:avLst/>
          </a:prstGeom>
        </p:spPr>
        <p:txBody>
          <a:bodyPr lIns="0" tIns="0" rIns="0" bIns="0" rtlCol="0" anchor="t">
            <a:spAutoFit/>
          </a:bodyPr>
          <a:lstStyle/>
          <a:p>
            <a:pPr marL="542925" lvl="1" indent="-271462" algn="l">
              <a:lnSpc>
                <a:spcPts val="4320"/>
              </a:lnSpc>
              <a:buFont typeface="Arial"/>
              <a:buChar char="•"/>
            </a:pPr>
            <a:r>
              <a:rPr lang="en-US" sz="3000" u="sng" dirty="0">
                <a:solidFill>
                  <a:srgbClr val="169C9A"/>
                </a:solidFill>
                <a:latin typeface="Gotham"/>
                <a:ea typeface="Gotham"/>
                <a:cs typeface="Gotham"/>
                <a:sym typeface="Gotham"/>
                <a:hlinkClick r:id="rId2" tooltip="https://www.revisor.mn.gov/laws/2025/1/Session+Law/Chapter/3/"/>
              </a:rPr>
              <a:t>HF 2 Special Session/Minn. Sess. L. Ch. 3</a:t>
            </a:r>
            <a:r>
              <a:rPr lang="en-US" sz="3000" dirty="0">
                <a:solidFill>
                  <a:srgbClr val="000000"/>
                </a:solidFill>
                <a:latin typeface="Gotham"/>
                <a:ea typeface="Gotham"/>
                <a:cs typeface="Gotham"/>
                <a:sym typeface="Gotham"/>
              </a:rPr>
              <a:t> </a:t>
            </a:r>
          </a:p>
          <a:p>
            <a:pPr marL="542925" lvl="1" indent="-271462" algn="l">
              <a:lnSpc>
                <a:spcPts val="4320"/>
              </a:lnSpc>
              <a:buFont typeface="Arial"/>
              <a:buChar char="•"/>
            </a:pPr>
            <a:r>
              <a:rPr lang="en-US" sz="3000" dirty="0">
                <a:solidFill>
                  <a:srgbClr val="000000"/>
                </a:solidFill>
                <a:latin typeface="Gotham"/>
                <a:ea typeface="Gotham"/>
                <a:cs typeface="Gotham"/>
                <a:sym typeface="Gotham"/>
              </a:rPr>
              <a:t>Modifications to entering EFC at 18 – now an “opt out” program</a:t>
            </a:r>
          </a:p>
          <a:p>
            <a:pPr marL="542925" lvl="1" indent="-271462" algn="l">
              <a:lnSpc>
                <a:spcPts val="4320"/>
              </a:lnSpc>
              <a:buFont typeface="Arial"/>
              <a:buChar char="•"/>
            </a:pPr>
            <a:r>
              <a:rPr lang="en-US" sz="3000" dirty="0">
                <a:solidFill>
                  <a:srgbClr val="000000"/>
                </a:solidFill>
                <a:latin typeface="Gotham"/>
                <a:ea typeface="Gotham"/>
                <a:cs typeface="Gotham"/>
                <a:sym typeface="Gotham"/>
              </a:rPr>
              <a:t>Court review required 90 days before turning 18</a:t>
            </a:r>
          </a:p>
          <a:p>
            <a:pPr algn="l">
              <a:lnSpc>
                <a:spcPts val="4320"/>
              </a:lnSpc>
            </a:pPr>
            <a:endParaRPr lang="en-US" sz="3000" dirty="0">
              <a:solidFill>
                <a:srgbClr val="000000"/>
              </a:solidFill>
              <a:latin typeface="Gotham"/>
              <a:ea typeface="Gotham"/>
              <a:cs typeface="Gotham"/>
              <a:sym typeface="Gotham"/>
            </a:endParaRPr>
          </a:p>
          <a:p>
            <a:pPr marL="542925" lvl="1" indent="-271462" algn="l">
              <a:lnSpc>
                <a:spcPts val="4320"/>
              </a:lnSpc>
              <a:buFont typeface="Arial"/>
              <a:buChar char="•"/>
            </a:pPr>
            <a:r>
              <a:rPr lang="en-US" sz="3000" dirty="0">
                <a:solidFill>
                  <a:srgbClr val="000000"/>
                </a:solidFill>
                <a:latin typeface="Gotham"/>
                <a:ea typeface="Gotham"/>
                <a:cs typeface="Gotham"/>
                <a:sym typeface="Gotham"/>
              </a:rPr>
              <a:t>Social services must prepare a report that addresses: </a:t>
            </a:r>
          </a:p>
          <a:p>
            <a:pPr marL="831532" lvl="2" indent="-277178" algn="l">
              <a:lnSpc>
                <a:spcPts val="3887"/>
              </a:lnSpc>
              <a:buFont typeface="Arial"/>
              <a:buChar char="⚬"/>
            </a:pPr>
            <a:r>
              <a:rPr lang="en-US" sz="2700" dirty="0">
                <a:solidFill>
                  <a:srgbClr val="000000"/>
                </a:solidFill>
                <a:latin typeface="Gotham"/>
                <a:ea typeface="Gotham"/>
                <a:cs typeface="Gotham"/>
                <a:sym typeface="Gotham"/>
              </a:rPr>
              <a:t>Whether the child is eligible for EFC and if not, the reasons why </a:t>
            </a:r>
          </a:p>
          <a:p>
            <a:pPr marL="831532" lvl="2" indent="-277178" algn="l">
              <a:lnSpc>
                <a:spcPts val="3887"/>
              </a:lnSpc>
              <a:buFont typeface="Arial"/>
              <a:buChar char="⚬"/>
            </a:pPr>
            <a:r>
              <a:rPr lang="en-US" sz="2700" dirty="0">
                <a:solidFill>
                  <a:srgbClr val="000000"/>
                </a:solidFill>
                <a:latin typeface="Gotham"/>
                <a:ea typeface="Gotham"/>
                <a:cs typeface="Gotham"/>
                <a:sym typeface="Gotham"/>
              </a:rPr>
              <a:t>Written summary describing how the child was involved in creating the child’s plan for after their 18th birthday;</a:t>
            </a:r>
          </a:p>
          <a:p>
            <a:pPr marL="831532" lvl="2" indent="-277178" algn="l">
              <a:lnSpc>
                <a:spcPts val="3887"/>
              </a:lnSpc>
              <a:buFont typeface="Arial"/>
              <a:buChar char="⚬"/>
            </a:pPr>
            <a:r>
              <a:rPr lang="en-US" sz="2700" dirty="0">
                <a:solidFill>
                  <a:srgbClr val="000000"/>
                </a:solidFill>
                <a:latin typeface="Gotham"/>
                <a:ea typeface="Gotham"/>
                <a:cs typeface="Gotham"/>
                <a:sym typeface="Gotham"/>
              </a:rPr>
              <a:t>Date EFC eligibility notice was sent; </a:t>
            </a:r>
          </a:p>
          <a:p>
            <a:pPr marL="831532" lvl="2" indent="-277178" algn="l">
              <a:lnSpc>
                <a:spcPts val="3887"/>
              </a:lnSpc>
              <a:buFont typeface="Arial"/>
              <a:buChar char="⚬"/>
            </a:pPr>
            <a:r>
              <a:rPr lang="en-US" sz="2700" dirty="0">
                <a:solidFill>
                  <a:srgbClr val="000000"/>
                </a:solidFill>
                <a:latin typeface="Gotham"/>
                <a:ea typeface="Gotham"/>
                <a:cs typeface="Gotham"/>
                <a:sym typeface="Gotham"/>
              </a:rPr>
              <a:t>Latest Independent Living Plan (ILP);</a:t>
            </a:r>
          </a:p>
          <a:p>
            <a:pPr marL="831532" lvl="2" indent="-277178" algn="l">
              <a:lnSpc>
                <a:spcPts val="3887"/>
              </a:lnSpc>
              <a:buFont typeface="Arial"/>
              <a:buChar char="⚬"/>
            </a:pPr>
            <a:r>
              <a:rPr lang="en-US" sz="2700" dirty="0">
                <a:solidFill>
                  <a:srgbClr val="000000"/>
                </a:solidFill>
                <a:latin typeface="Gotham"/>
                <a:ea typeface="Gotham"/>
                <a:cs typeface="Gotham"/>
                <a:sym typeface="Gotham"/>
              </a:rPr>
              <a:t>Plan for child if not EFC</a:t>
            </a:r>
          </a:p>
          <a:p>
            <a:pPr marL="831532" lvl="2" indent="-277178" algn="l">
              <a:lnSpc>
                <a:spcPts val="3887"/>
              </a:lnSpc>
            </a:pPr>
            <a:endParaRPr lang="en-US" sz="2700" dirty="0">
              <a:solidFill>
                <a:srgbClr val="000000"/>
              </a:solidFill>
              <a:latin typeface="Gotham"/>
              <a:ea typeface="Gotham"/>
              <a:cs typeface="Gotham"/>
              <a:sym typeface="Gotham"/>
            </a:endParaRPr>
          </a:p>
          <a:p>
            <a:pPr marL="831532" lvl="2" indent="-277178" algn="l">
              <a:lnSpc>
                <a:spcPts val="3887"/>
              </a:lnSpc>
            </a:pPr>
            <a:endParaRPr lang="en-US" sz="2700" dirty="0">
              <a:solidFill>
                <a:srgbClr val="000000"/>
              </a:solidFill>
              <a:latin typeface="Gotham"/>
              <a:ea typeface="Gotham"/>
              <a:cs typeface="Gotham"/>
              <a:sym typeface="Gotham"/>
            </a:endParaRPr>
          </a:p>
          <a:p>
            <a:pPr marL="831532" lvl="2" indent="-277178" algn="l">
              <a:lnSpc>
                <a:spcPts val="3887"/>
              </a:lnSpc>
            </a:pPr>
            <a:endParaRPr lang="en-US" sz="2700" dirty="0">
              <a:solidFill>
                <a:srgbClr val="000000"/>
              </a:solidFill>
              <a:latin typeface="Gotham"/>
              <a:ea typeface="Gotham"/>
              <a:cs typeface="Gotham"/>
              <a:sym typeface="Gotham"/>
            </a:endParaRPr>
          </a:p>
        </p:txBody>
      </p:sp>
      <p:grpSp>
        <p:nvGrpSpPr>
          <p:cNvPr id="3" name="Group 3"/>
          <p:cNvGrpSpPr/>
          <p:nvPr/>
        </p:nvGrpSpPr>
        <p:grpSpPr>
          <a:xfrm>
            <a:off x="17448243" y="9679503"/>
            <a:ext cx="643810" cy="547688"/>
            <a:chOff x="0" y="0"/>
            <a:chExt cx="858414" cy="730250"/>
          </a:xfrm>
        </p:grpSpPr>
        <p:sp>
          <p:nvSpPr>
            <p:cNvPr id="4" name="Freeform 4"/>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5" name="TextBox 5"/>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3</a:t>
              </a:r>
            </a:p>
          </p:txBody>
        </p:sp>
      </p:grpSp>
      <p:grpSp>
        <p:nvGrpSpPr>
          <p:cNvPr id="6" name="Group 6"/>
          <p:cNvGrpSpPr>
            <a:grpSpLocks noChangeAspect="1"/>
          </p:cNvGrpSpPr>
          <p:nvPr/>
        </p:nvGrpSpPr>
        <p:grpSpPr>
          <a:xfrm>
            <a:off x="1028700" y="8520681"/>
            <a:ext cx="4397824" cy="737619"/>
            <a:chOff x="0" y="0"/>
            <a:chExt cx="5863766" cy="983492"/>
          </a:xfrm>
        </p:grpSpPr>
        <p:sp>
          <p:nvSpPr>
            <p:cNvPr id="7" name="Freeform 7"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
        <p:nvSpPr>
          <p:cNvPr id="8" name="TextBox 8"/>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dirty="0">
                <a:solidFill>
                  <a:srgbClr val="000000"/>
                </a:solidFill>
                <a:latin typeface="Gotham Bold"/>
                <a:ea typeface="Gotham Bold"/>
                <a:cs typeface="Gotham Bold"/>
                <a:sym typeface="Gotham Bold"/>
              </a:rPr>
              <a:t>Extended Foster Care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4</a:t>
              </a:r>
            </a:p>
          </p:txBody>
        </p:sp>
      </p:grpSp>
      <p:grpSp>
        <p:nvGrpSpPr>
          <p:cNvPr id="5" name="Group 5"/>
          <p:cNvGrpSpPr>
            <a:grpSpLocks noChangeAspect="1"/>
          </p:cNvGrpSpPr>
          <p:nvPr/>
        </p:nvGrpSpPr>
        <p:grpSpPr>
          <a:xfrm>
            <a:off x="1028700" y="8520681"/>
            <a:ext cx="4397824" cy="737619"/>
            <a:chOff x="0" y="0"/>
            <a:chExt cx="5863766" cy="983492"/>
          </a:xfrm>
        </p:grpSpPr>
        <p:sp>
          <p:nvSpPr>
            <p:cNvPr id="6" name="Freeform 6"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2">
                <a:alphaModFix amt="50000"/>
              </a:blip>
              <a:stretch>
                <a:fillRect l="-103" r="-104"/>
              </a:stretch>
            </a:blipFill>
          </p:spPr>
          <p:txBody>
            <a:bodyPr/>
            <a:lstStyle/>
            <a:p>
              <a:endParaRPr lang="en-US"/>
            </a:p>
          </p:txBody>
        </p:sp>
      </p:grpSp>
      <p:sp>
        <p:nvSpPr>
          <p:cNvPr id="7" name="TextBox 7"/>
          <p:cNvSpPr txBox="1"/>
          <p:nvPr/>
        </p:nvSpPr>
        <p:spPr>
          <a:xfrm>
            <a:off x="1010410" y="2542818"/>
            <a:ext cx="15797489" cy="3785235"/>
          </a:xfrm>
          <a:prstGeom prst="rect">
            <a:avLst/>
          </a:prstGeom>
        </p:spPr>
        <p:txBody>
          <a:bodyPr lIns="0" tIns="0" rIns="0" bIns="0" rtlCol="0" anchor="t">
            <a:spAutoFit/>
          </a:bodyPr>
          <a:lstStyle/>
          <a:p>
            <a:pPr marL="542925" lvl="1" indent="-271462" algn="l">
              <a:lnSpc>
                <a:spcPts val="4320"/>
              </a:lnSpc>
              <a:buFont typeface="Arial"/>
              <a:buChar char="•"/>
            </a:pPr>
            <a:r>
              <a:rPr lang="en-US" sz="3000">
                <a:solidFill>
                  <a:srgbClr val="000000"/>
                </a:solidFill>
                <a:latin typeface="Gotham"/>
                <a:ea typeface="Gotham"/>
                <a:cs typeface="Gotham"/>
                <a:sym typeface="Gotham"/>
              </a:rPr>
              <a:t>Court review can be done administratively in chambers or through a formal court hearing </a:t>
            </a:r>
          </a:p>
          <a:p>
            <a:pPr marL="542925" lvl="1" indent="-271462" algn="l">
              <a:lnSpc>
                <a:spcPts val="4320"/>
              </a:lnSpc>
              <a:buFont typeface="Arial"/>
              <a:buChar char="•"/>
            </a:pPr>
            <a:r>
              <a:rPr lang="en-US" sz="3000">
                <a:solidFill>
                  <a:srgbClr val="000000"/>
                </a:solidFill>
                <a:latin typeface="Gotham"/>
                <a:ea typeface="Gotham"/>
                <a:cs typeface="Gotham"/>
                <a:sym typeface="Gotham"/>
              </a:rPr>
              <a:t>Youth has a right to request a hearing</a:t>
            </a:r>
          </a:p>
          <a:p>
            <a:pPr marL="542925" lvl="1" indent="-271462" algn="l">
              <a:lnSpc>
                <a:spcPts val="4320"/>
              </a:lnSpc>
              <a:buFont typeface="Arial"/>
              <a:buChar char="•"/>
            </a:pPr>
            <a:r>
              <a:rPr lang="en-US" sz="3000">
                <a:solidFill>
                  <a:srgbClr val="000000"/>
                </a:solidFill>
                <a:latin typeface="Gotham"/>
                <a:ea typeface="Gotham"/>
                <a:cs typeface="Gotham"/>
                <a:sym typeface="Gotham"/>
              </a:rPr>
              <a:t>Best practices: request a court hearing </a:t>
            </a:r>
          </a:p>
          <a:p>
            <a:pPr marL="542925" lvl="1" indent="-271462" algn="l">
              <a:lnSpc>
                <a:spcPts val="4320"/>
              </a:lnSpc>
              <a:buFont typeface="Arial"/>
              <a:buChar char="•"/>
            </a:pPr>
            <a:r>
              <a:rPr lang="en-US" sz="3000">
                <a:solidFill>
                  <a:srgbClr val="000000"/>
                </a:solidFill>
                <a:latin typeface="Gotham"/>
                <a:ea typeface="Gotham"/>
                <a:cs typeface="Gotham"/>
                <a:sym typeface="Gotham"/>
              </a:rPr>
              <a:t>Annual reviews after entering EFC</a:t>
            </a:r>
          </a:p>
          <a:p>
            <a:pPr marL="542925" lvl="1" indent="-271462" algn="l">
              <a:lnSpc>
                <a:spcPts val="4320"/>
              </a:lnSpc>
            </a:pPr>
            <a:r>
              <a:rPr lang="en-US" sz="3000">
                <a:solidFill>
                  <a:srgbClr val="000000"/>
                </a:solidFill>
                <a:latin typeface="Gotham"/>
                <a:ea typeface="Gotham"/>
                <a:cs typeface="Gotham"/>
                <a:sym typeface="Gotham"/>
              </a:rPr>
              <a:t>Effective August 1, 2025</a:t>
            </a:r>
          </a:p>
          <a:p>
            <a:pPr marL="542925" lvl="1" indent="-271462" algn="l">
              <a:lnSpc>
                <a:spcPts val="4320"/>
              </a:lnSpc>
            </a:pPr>
            <a:endParaRPr lang="en-US" sz="3000">
              <a:solidFill>
                <a:srgbClr val="000000"/>
              </a:solidFill>
              <a:latin typeface="Gotham"/>
              <a:ea typeface="Gotham"/>
              <a:cs typeface="Gotham"/>
              <a:sym typeface="Gotham"/>
            </a:endParaRPr>
          </a:p>
        </p:txBody>
      </p:sp>
      <p:sp>
        <p:nvSpPr>
          <p:cNvPr id="8" name="TextBox 8"/>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EFC hearings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5</a:t>
              </a:r>
            </a:p>
          </p:txBody>
        </p:sp>
      </p:grpSp>
      <p:sp>
        <p:nvSpPr>
          <p:cNvPr id="5" name="TextBox 5"/>
          <p:cNvSpPr txBox="1"/>
          <p:nvPr/>
        </p:nvSpPr>
        <p:spPr>
          <a:xfrm>
            <a:off x="1010410" y="1990049"/>
            <a:ext cx="15797489" cy="6961632"/>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3/"/>
              </a:rPr>
              <a:t>HF 2 Special Session/Minn. Sess. L. Ch. 3</a:t>
            </a:r>
            <a:r>
              <a:rPr lang="en-US" sz="3000">
                <a:solidFill>
                  <a:srgbClr val="000000"/>
                </a:solidFill>
                <a:latin typeface="Gotham"/>
                <a:ea typeface="Gotham"/>
                <a:cs typeface="Gotham"/>
                <a:sym typeface="Gotham"/>
              </a:rPr>
              <a:t> </a:t>
            </a:r>
          </a:p>
          <a:p>
            <a:pPr marL="542925" lvl="1" indent="-271462" algn="l">
              <a:lnSpc>
                <a:spcPts val="4320"/>
              </a:lnSpc>
              <a:buFont typeface="Arial"/>
              <a:buChar char="•"/>
            </a:pPr>
            <a:r>
              <a:rPr lang="en-US" sz="3000">
                <a:solidFill>
                  <a:srgbClr val="000000"/>
                </a:solidFill>
                <a:latin typeface="Gotham"/>
                <a:ea typeface="Gotham"/>
                <a:cs typeface="Gotham"/>
                <a:sym typeface="Gotham"/>
              </a:rPr>
              <a:t>Social services must file a report prior to annual EFC review hearings and provide the following information: </a:t>
            </a:r>
          </a:p>
          <a:p>
            <a:pPr marL="831532" lvl="2" indent="-277178" algn="l">
              <a:lnSpc>
                <a:spcPts val="3887"/>
              </a:lnSpc>
              <a:buFont typeface="Arial"/>
              <a:buChar char="⚬"/>
            </a:pPr>
            <a:r>
              <a:rPr lang="en-US" sz="2700">
                <a:solidFill>
                  <a:srgbClr val="000000"/>
                </a:solidFill>
                <a:latin typeface="Gotham"/>
                <a:ea typeface="Gotham"/>
                <a:cs typeface="Gotham"/>
                <a:sym typeface="Gotham"/>
              </a:rPr>
              <a:t>Child’s name, DOB, race, gender, and current address; </a:t>
            </a:r>
          </a:p>
          <a:p>
            <a:pPr marL="831532" lvl="2" indent="-277178" algn="l">
              <a:lnSpc>
                <a:spcPts val="3887"/>
              </a:lnSpc>
              <a:buFont typeface="Arial"/>
              <a:buChar char="⚬"/>
            </a:pPr>
            <a:r>
              <a:rPr lang="en-US" sz="2700">
                <a:solidFill>
                  <a:srgbClr val="000000"/>
                </a:solidFill>
                <a:latin typeface="Gotham"/>
                <a:ea typeface="Gotham"/>
                <a:cs typeface="Gotham"/>
                <a:sym typeface="Gotham"/>
              </a:rPr>
              <a:t>a written summary describing planning with the child, including supports and services to ensure the child's safety, housing stability, well-being needs, and independent living skills; </a:t>
            </a:r>
          </a:p>
          <a:p>
            <a:pPr marL="831532" lvl="2" indent="-277178" algn="l">
              <a:lnSpc>
                <a:spcPts val="3887"/>
              </a:lnSpc>
              <a:buFont typeface="Arial"/>
              <a:buChar char="⚬"/>
            </a:pPr>
            <a:r>
              <a:rPr lang="en-US" sz="2700">
                <a:solidFill>
                  <a:srgbClr val="000000"/>
                </a:solidFill>
                <a:latin typeface="Gotham"/>
                <a:ea typeface="Gotham"/>
                <a:cs typeface="Gotham"/>
                <a:sym typeface="Gotham"/>
              </a:rPr>
              <a:t>the child’s most recent out-of-home placement plan and independent living plan;</a:t>
            </a:r>
          </a:p>
          <a:p>
            <a:pPr marL="831532" lvl="2" indent="-277178" algn="l">
              <a:lnSpc>
                <a:spcPts val="3887"/>
              </a:lnSpc>
              <a:buFont typeface="Arial"/>
              <a:buChar char="⚬"/>
            </a:pPr>
            <a:r>
              <a:rPr lang="en-US" sz="2700">
                <a:solidFill>
                  <a:srgbClr val="000000"/>
                </a:solidFill>
                <a:latin typeface="Gotham"/>
                <a:ea typeface="Gotham"/>
                <a:cs typeface="Gotham"/>
                <a:sym typeface="Gotham"/>
              </a:rPr>
              <a:t>if the child’s plan is to not continue in extended foster care or if the child will reach age 21 before the next review, a copy of their 180-day transition plan;</a:t>
            </a:r>
          </a:p>
          <a:p>
            <a:pPr marL="831532" lvl="2" indent="-277178" algn="l">
              <a:lnSpc>
                <a:spcPts val="3887"/>
              </a:lnSpc>
              <a:buFont typeface="Arial"/>
              <a:buChar char="⚬"/>
            </a:pPr>
            <a:r>
              <a:rPr lang="en-US" sz="2700">
                <a:solidFill>
                  <a:srgbClr val="000000"/>
                </a:solidFill>
                <a:latin typeface="Gotham"/>
                <a:ea typeface="Gotham"/>
                <a:cs typeface="Gotham"/>
                <a:sym typeface="Gotham"/>
              </a:rPr>
              <a:t>if the agency plans to transition the child into adult services, a summary of the transition plan and how this plan is in the child's best interest. </a:t>
            </a:r>
          </a:p>
          <a:p>
            <a:pPr marL="831532" lvl="2" indent="-277178" algn="l">
              <a:lnSpc>
                <a:spcPts val="3887"/>
              </a:lnSpc>
            </a:pPr>
            <a:r>
              <a:rPr lang="en-US" sz="2700">
                <a:solidFill>
                  <a:srgbClr val="000000"/>
                </a:solidFill>
                <a:latin typeface="Gotham"/>
                <a:ea typeface="Gotham"/>
                <a:cs typeface="Gotham"/>
                <a:sym typeface="Gotham"/>
              </a:rPr>
              <a:t>Effective August 1, 2025</a:t>
            </a:r>
          </a:p>
          <a:p>
            <a:pPr marL="831532" lvl="2" indent="-277178" algn="l">
              <a:lnSpc>
                <a:spcPts val="3887"/>
              </a:lnSpc>
            </a:pPr>
            <a:endParaRPr lang="en-US" sz="2700">
              <a:solidFill>
                <a:srgbClr val="000000"/>
              </a:solidFill>
              <a:latin typeface="Gotham"/>
              <a:ea typeface="Gotham"/>
              <a:cs typeface="Gotham"/>
              <a:sym typeface="Gotham"/>
            </a:endParaRPr>
          </a:p>
        </p:txBody>
      </p:sp>
      <p:grpSp>
        <p:nvGrpSpPr>
          <p:cNvPr id="6" name="Group 6"/>
          <p:cNvGrpSpPr>
            <a:grpSpLocks noChangeAspect="1"/>
          </p:cNvGrpSpPr>
          <p:nvPr/>
        </p:nvGrpSpPr>
        <p:grpSpPr>
          <a:xfrm>
            <a:off x="1028700" y="8520681"/>
            <a:ext cx="4397824" cy="737619"/>
            <a:chOff x="0" y="0"/>
            <a:chExt cx="5863766" cy="983492"/>
          </a:xfrm>
        </p:grpSpPr>
        <p:sp>
          <p:nvSpPr>
            <p:cNvPr id="7" name="Freeform 7"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
        <p:nvSpPr>
          <p:cNvPr id="8" name="TextBox 8"/>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EFC hearing reports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10410" y="1958546"/>
            <a:ext cx="15797489" cy="6328410"/>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3/"/>
              </a:rPr>
              <a:t>HF 2 Special Session/Minn. Sess. L. Ch. 3</a:t>
            </a:r>
            <a:r>
              <a:rPr lang="en-US" sz="3000">
                <a:solidFill>
                  <a:srgbClr val="000000"/>
                </a:solidFill>
                <a:latin typeface="Gotham"/>
                <a:ea typeface="Gotham"/>
                <a:cs typeface="Gotham"/>
                <a:sym typeface="Gotham"/>
              </a:rPr>
              <a:t> </a:t>
            </a:r>
          </a:p>
          <a:p>
            <a:pPr marL="542925" lvl="1" indent="-271462" algn="l">
              <a:lnSpc>
                <a:spcPts val="4320"/>
              </a:lnSpc>
              <a:buFont typeface="Arial"/>
              <a:buChar char="•"/>
            </a:pPr>
            <a:r>
              <a:rPr lang="en-US" sz="3000">
                <a:solidFill>
                  <a:srgbClr val="000000"/>
                </a:solidFill>
                <a:latin typeface="Gotham"/>
                <a:ea typeface="Gotham"/>
                <a:cs typeface="Gotham"/>
                <a:sym typeface="Gotham"/>
              </a:rPr>
              <a:t>Originally drafted to modify a CHIPS definition under 260C</a:t>
            </a:r>
          </a:p>
          <a:p>
            <a:pPr marL="542925" lvl="1" indent="-271462" algn="l">
              <a:lnSpc>
                <a:spcPts val="4320"/>
              </a:lnSpc>
              <a:buFont typeface="Arial"/>
              <a:buChar char="•"/>
            </a:pPr>
            <a:r>
              <a:rPr lang="en-US" sz="3000">
                <a:solidFill>
                  <a:srgbClr val="000000"/>
                </a:solidFill>
                <a:latin typeface="Gotham"/>
                <a:ea typeface="Gotham"/>
                <a:cs typeface="Gotham"/>
                <a:sym typeface="Gotham"/>
              </a:rPr>
              <a:t>Neglect under 260E: Reporting of Maltreatment of Minors</a:t>
            </a:r>
          </a:p>
          <a:p>
            <a:pPr marL="831532" lvl="2" indent="-277178" algn="l">
              <a:lnSpc>
                <a:spcPts val="3887"/>
              </a:lnSpc>
              <a:buFont typeface="Arial"/>
              <a:buChar char="⚬"/>
            </a:pPr>
            <a:r>
              <a:rPr lang="en-US" sz="2700">
                <a:solidFill>
                  <a:srgbClr val="000000"/>
                </a:solidFill>
                <a:latin typeface="Gotham"/>
                <a:ea typeface="Gotham"/>
                <a:cs typeface="Gotham"/>
                <a:sym typeface="Gotham"/>
              </a:rPr>
              <a:t>Neglect does not include when a child with mental, physical, or emotional condition remains in an emergency department or hospital setting because services (like residential treatment) are not available and child cannot be safely discharged </a:t>
            </a:r>
          </a:p>
          <a:p>
            <a:pPr marL="542925" lvl="1" indent="-271462" algn="l">
              <a:lnSpc>
                <a:spcPts val="4320"/>
              </a:lnSpc>
              <a:buFont typeface="Arial"/>
              <a:buChar char="•"/>
            </a:pPr>
            <a:r>
              <a:rPr lang="en-US" sz="3000">
                <a:solidFill>
                  <a:srgbClr val="000000"/>
                </a:solidFill>
                <a:latin typeface="Gotham"/>
                <a:ea typeface="Gotham"/>
                <a:cs typeface="Gotham"/>
                <a:sym typeface="Gotham"/>
              </a:rPr>
              <a:t>The intent of this statutory change is to prevent parents, custodians and guardians from a maltreatment finding when they cannot safely care for their children and cannot find an available residential treatment facility.</a:t>
            </a:r>
          </a:p>
          <a:p>
            <a:pPr marL="542925" lvl="1" indent="-271462" algn="l">
              <a:lnSpc>
                <a:spcPts val="4320"/>
              </a:lnSpc>
            </a:pPr>
            <a:r>
              <a:rPr lang="en-US" sz="3000">
                <a:solidFill>
                  <a:srgbClr val="000000"/>
                </a:solidFill>
                <a:latin typeface="Gotham"/>
                <a:ea typeface="Gotham"/>
                <a:cs typeface="Gotham"/>
                <a:sym typeface="Gotham"/>
              </a:rPr>
              <a:t>Effective August 1, 2025</a:t>
            </a:r>
          </a:p>
          <a:p>
            <a:pPr marL="542925" lvl="1" indent="-271462" algn="l">
              <a:lnSpc>
                <a:spcPts val="4320"/>
              </a:lnSpc>
            </a:pPr>
            <a:endParaRPr lang="en-US" sz="3000">
              <a:solidFill>
                <a:srgbClr val="000000"/>
              </a:solidFill>
              <a:latin typeface="Gotham"/>
              <a:ea typeface="Gotham"/>
              <a:cs typeface="Gotham"/>
              <a:sym typeface="Gotham"/>
            </a:endParaRPr>
          </a:p>
          <a:p>
            <a:pPr marL="542925" lvl="1" indent="-271462" algn="l">
              <a:lnSpc>
                <a:spcPts val="4320"/>
              </a:lnSpc>
            </a:pPr>
            <a:endParaRPr lang="en-US" sz="3000">
              <a:solidFill>
                <a:srgbClr val="000000"/>
              </a:solidFill>
              <a:latin typeface="Gotham"/>
              <a:ea typeface="Gotham"/>
              <a:cs typeface="Gotham"/>
              <a:sym typeface="Gotham"/>
            </a:endParaRPr>
          </a:p>
        </p:txBody>
      </p:sp>
      <p:grpSp>
        <p:nvGrpSpPr>
          <p:cNvPr id="3" name="Group 3"/>
          <p:cNvGrpSpPr/>
          <p:nvPr/>
        </p:nvGrpSpPr>
        <p:grpSpPr>
          <a:xfrm>
            <a:off x="17448243" y="9679503"/>
            <a:ext cx="643810" cy="547688"/>
            <a:chOff x="0" y="0"/>
            <a:chExt cx="858414" cy="730250"/>
          </a:xfrm>
        </p:grpSpPr>
        <p:sp>
          <p:nvSpPr>
            <p:cNvPr id="4" name="Freeform 4"/>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5" name="TextBox 5"/>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6</a:t>
              </a:r>
            </a:p>
          </p:txBody>
        </p:sp>
      </p:grpSp>
      <p:grpSp>
        <p:nvGrpSpPr>
          <p:cNvPr id="6" name="Group 6"/>
          <p:cNvGrpSpPr>
            <a:grpSpLocks noChangeAspect="1"/>
          </p:cNvGrpSpPr>
          <p:nvPr/>
        </p:nvGrpSpPr>
        <p:grpSpPr>
          <a:xfrm>
            <a:off x="1028700" y="8520681"/>
            <a:ext cx="4397824" cy="737619"/>
            <a:chOff x="0" y="0"/>
            <a:chExt cx="5863766" cy="983492"/>
          </a:xfrm>
        </p:grpSpPr>
        <p:sp>
          <p:nvSpPr>
            <p:cNvPr id="7" name="Freeform 7"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
        <p:nvSpPr>
          <p:cNvPr id="8" name="TextBox 8"/>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Definition of neglect modified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7</a:t>
              </a:r>
            </a:p>
          </p:txBody>
        </p:sp>
      </p:grpSp>
      <p:grpSp>
        <p:nvGrpSpPr>
          <p:cNvPr id="5" name="Group 5"/>
          <p:cNvGrpSpPr>
            <a:grpSpLocks noChangeAspect="1"/>
          </p:cNvGrpSpPr>
          <p:nvPr/>
        </p:nvGrpSpPr>
        <p:grpSpPr>
          <a:xfrm>
            <a:off x="1028700" y="8520681"/>
            <a:ext cx="4397824" cy="737619"/>
            <a:chOff x="0" y="0"/>
            <a:chExt cx="5863766" cy="983492"/>
          </a:xfrm>
        </p:grpSpPr>
        <p:sp>
          <p:nvSpPr>
            <p:cNvPr id="6" name="Freeform 6"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2">
                <a:alphaModFix amt="50000"/>
              </a:blip>
              <a:stretch>
                <a:fillRect l="-103" r="-104"/>
              </a:stretch>
            </a:blipFill>
          </p:spPr>
          <p:txBody>
            <a:bodyPr/>
            <a:lstStyle/>
            <a:p>
              <a:endParaRPr lang="en-US"/>
            </a:p>
          </p:txBody>
        </p:sp>
      </p:grpSp>
      <p:sp>
        <p:nvSpPr>
          <p:cNvPr id="7" name="TextBox 7"/>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Mental health terminology</a:t>
            </a:r>
          </a:p>
        </p:txBody>
      </p:sp>
      <p:sp>
        <p:nvSpPr>
          <p:cNvPr id="8" name="TextBox 8"/>
          <p:cNvSpPr txBox="1"/>
          <p:nvPr/>
        </p:nvSpPr>
        <p:spPr>
          <a:xfrm>
            <a:off x="1010410" y="2542818"/>
            <a:ext cx="15797489" cy="3242310"/>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3" tooltip="https://www.revisor.mn.gov/laws/2025/0/Session+Law/Chapter/38/"/>
              </a:rPr>
              <a:t>Minn. Sess. L. Ch. 38</a:t>
            </a:r>
          </a:p>
          <a:p>
            <a:pPr marL="542925" lvl="1" indent="-271462" algn="l">
              <a:lnSpc>
                <a:spcPts val="4320"/>
              </a:lnSpc>
              <a:buFont typeface="Arial"/>
              <a:buChar char="•"/>
            </a:pPr>
            <a:r>
              <a:rPr lang="en-US" sz="3000">
                <a:solidFill>
                  <a:srgbClr val="000000"/>
                </a:solidFill>
                <a:latin typeface="Gotham"/>
                <a:ea typeface="Gotham"/>
                <a:cs typeface="Gotham"/>
                <a:sym typeface="Gotham"/>
              </a:rPr>
              <a:t>“Emotionally disturbed” replaced with “mental illness” in child protection statutes</a:t>
            </a:r>
          </a:p>
          <a:p>
            <a:pPr marL="542925" lvl="1" indent="-271462" algn="l">
              <a:lnSpc>
                <a:spcPts val="4320"/>
              </a:lnSpc>
              <a:buFont typeface="Arial"/>
              <a:buChar char="•"/>
            </a:pPr>
            <a:r>
              <a:rPr lang="en-US" sz="3000">
                <a:solidFill>
                  <a:srgbClr val="000000"/>
                </a:solidFill>
                <a:latin typeface="Gotham"/>
                <a:ea typeface="Gotham"/>
                <a:cs typeface="Gotham"/>
                <a:sym typeface="Gotham"/>
              </a:rPr>
              <a:t>Replaced “out-of-home placement” with “residential treatment or therapeutic foster home” in Children’s Mental Health statutes   </a:t>
            </a:r>
          </a:p>
          <a:p>
            <a:pPr marL="542925" lvl="1" indent="-271462" algn="l">
              <a:lnSpc>
                <a:spcPts val="4320"/>
              </a:lnSpc>
            </a:pPr>
            <a:r>
              <a:rPr lang="en-US" sz="3000">
                <a:solidFill>
                  <a:srgbClr val="000000"/>
                </a:solidFill>
                <a:latin typeface="Gotham"/>
                <a:ea typeface="Gotham"/>
                <a:cs typeface="Gotham"/>
                <a:sym typeface="Gotham"/>
              </a:rPr>
              <a:t>Effective August 1, 2025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Concurrent permanency planning goals</a:t>
            </a:r>
          </a:p>
        </p:txBody>
      </p:sp>
      <p:sp>
        <p:nvSpPr>
          <p:cNvPr id="3" name="TextBox 3"/>
          <p:cNvSpPr txBox="1"/>
          <p:nvPr/>
        </p:nvSpPr>
        <p:spPr>
          <a:xfrm>
            <a:off x="1010410" y="2542818"/>
            <a:ext cx="15797489" cy="4871085"/>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3" tooltip="https://www.revisor.mn.gov/laws/2025/1/Session+Law/Chapter/3/"/>
              </a:rPr>
              <a:t>HF 2 Special Session/Minn. Sess. L. Ch. 3</a:t>
            </a:r>
            <a:r>
              <a:rPr lang="en-US" sz="3000">
                <a:solidFill>
                  <a:srgbClr val="000000"/>
                </a:solidFill>
                <a:latin typeface="Gotham"/>
                <a:ea typeface="Gotham"/>
                <a:cs typeface="Gotham"/>
                <a:sym typeface="Gotham"/>
              </a:rPr>
              <a:t> </a:t>
            </a:r>
          </a:p>
          <a:p>
            <a:pPr marL="542925" lvl="1" indent="-271462" algn="l">
              <a:lnSpc>
                <a:spcPts val="4320"/>
              </a:lnSpc>
              <a:buFont typeface="Arial"/>
              <a:buChar char="•"/>
            </a:pPr>
            <a:r>
              <a:rPr lang="en-US" sz="3000">
                <a:solidFill>
                  <a:srgbClr val="000000"/>
                </a:solidFill>
                <a:latin typeface="Gotham"/>
                <a:ea typeface="Gotham"/>
                <a:cs typeface="Gotham"/>
                <a:sym typeface="Gotham"/>
              </a:rPr>
              <a:t>Modified one of three goals for concurrent permanency planning to include: </a:t>
            </a:r>
          </a:p>
          <a:p>
            <a:pPr marL="542925" lvl="1" indent="-271462" algn="l">
              <a:lnSpc>
                <a:spcPts val="4320"/>
              </a:lnSpc>
            </a:pPr>
            <a:endParaRPr lang="en-US" sz="3000">
              <a:solidFill>
                <a:srgbClr val="000000"/>
              </a:solidFill>
              <a:latin typeface="Gotham"/>
              <a:ea typeface="Gotham"/>
              <a:cs typeface="Gotham"/>
              <a:sym typeface="Gotham"/>
            </a:endParaRPr>
          </a:p>
          <a:p>
            <a:pPr marL="542925" lvl="1" indent="-271462" algn="l">
              <a:lnSpc>
                <a:spcPts val="4320"/>
              </a:lnSpc>
            </a:pPr>
            <a:r>
              <a:rPr lang="en-US" sz="3000">
                <a:solidFill>
                  <a:srgbClr val="000000"/>
                </a:solidFill>
                <a:latin typeface="Gotham"/>
                <a:ea typeface="Gotham"/>
                <a:cs typeface="Gotham"/>
                <a:sym typeface="Gotham"/>
              </a:rPr>
              <a:t>	</a:t>
            </a:r>
            <a:r>
              <a:rPr lang="en-US" sz="3000" strike="sngStrike">
                <a:solidFill>
                  <a:srgbClr val="000000"/>
                </a:solidFill>
                <a:latin typeface="Gotham"/>
                <a:ea typeface="Gotham"/>
                <a:cs typeface="Gotham"/>
                <a:sym typeface="Gotham"/>
              </a:rPr>
              <a:t>“develop a group of families </a:t>
            </a:r>
            <a:r>
              <a:rPr lang="en-US" sz="3000" u="sng">
                <a:solidFill>
                  <a:srgbClr val="000000"/>
                </a:solidFill>
                <a:latin typeface="Gotham"/>
                <a:ea typeface="Gotham"/>
                <a:cs typeface="Gotham"/>
                <a:sym typeface="Gotham"/>
              </a:rPr>
              <a:t> establish a foster parent for a child</a:t>
            </a:r>
            <a:r>
              <a:rPr lang="en-US" sz="3000">
                <a:solidFill>
                  <a:srgbClr val="000000"/>
                </a:solidFill>
                <a:latin typeface="Gotham"/>
                <a:ea typeface="Gotham"/>
                <a:cs typeface="Gotham"/>
                <a:sym typeface="Gotham"/>
              </a:rPr>
              <a:t> who will 	work </a:t>
            </a:r>
            <a:r>
              <a:rPr lang="en-US" sz="3000" strike="sngStrike">
                <a:solidFill>
                  <a:srgbClr val="000000"/>
                </a:solidFill>
                <a:latin typeface="Gotham"/>
                <a:ea typeface="Gotham"/>
                <a:cs typeface="Gotham"/>
                <a:sym typeface="Gotham"/>
              </a:rPr>
              <a:t>towards </a:t>
            </a:r>
            <a:r>
              <a:rPr lang="en-US" sz="3000" u="sng">
                <a:solidFill>
                  <a:srgbClr val="000000"/>
                </a:solidFill>
                <a:latin typeface="Gotham"/>
                <a:ea typeface="Gotham"/>
                <a:cs typeface="Gotham"/>
                <a:sym typeface="Gotham"/>
              </a:rPr>
              <a:t> toward</a:t>
            </a:r>
            <a:r>
              <a:rPr lang="en-US" sz="3000">
                <a:solidFill>
                  <a:srgbClr val="000000"/>
                </a:solidFill>
                <a:latin typeface="Gotham"/>
                <a:ea typeface="Gotham"/>
                <a:cs typeface="Gotham"/>
                <a:sym typeface="Gotham"/>
              </a:rPr>
              <a:t> reunification and also serve 	as </a:t>
            </a:r>
            <a:r>
              <a:rPr lang="en-US" sz="3000" u="sng">
                <a:solidFill>
                  <a:srgbClr val="000000"/>
                </a:solidFill>
                <a:latin typeface="Gotham"/>
                <a:ea typeface="Gotham"/>
                <a:cs typeface="Gotham"/>
                <a:sym typeface="Gotham"/>
              </a:rPr>
              <a:t>a </a:t>
            </a:r>
            <a:r>
              <a:rPr lang="en-US" sz="3000">
                <a:solidFill>
                  <a:srgbClr val="000000"/>
                </a:solidFill>
                <a:latin typeface="Gotham"/>
                <a:ea typeface="Gotham"/>
                <a:cs typeface="Gotham"/>
                <a:sym typeface="Gotham"/>
              </a:rPr>
              <a:t>permanent </a:t>
            </a:r>
            <a:r>
              <a:rPr lang="en-US" sz="3000" strike="sngStrike">
                <a:solidFill>
                  <a:srgbClr val="000000"/>
                </a:solidFill>
                <a:latin typeface="Gotham"/>
                <a:ea typeface="Gotham"/>
                <a:cs typeface="Gotham"/>
                <a:sym typeface="Gotham"/>
              </a:rPr>
              <a:t>families</a:t>
            </a:r>
            <a:r>
              <a:rPr lang="en-US" sz="3000" u="sng">
                <a:solidFill>
                  <a:srgbClr val="000000"/>
                </a:solidFill>
                <a:latin typeface="Gotham"/>
                <a:ea typeface="Gotham"/>
                <a:cs typeface="Gotham"/>
                <a:sym typeface="Gotham"/>
              </a:rPr>
              <a:t> family</a:t>
            </a:r>
            <a:r>
              <a:rPr lang="en-US" sz="3000">
                <a:solidFill>
                  <a:srgbClr val="000000"/>
                </a:solidFill>
                <a:latin typeface="Gotham"/>
                <a:ea typeface="Gotham"/>
                <a:cs typeface="Gotham"/>
                <a:sym typeface="Gotham"/>
              </a:rPr>
              <a:t> for children.</a:t>
            </a:r>
          </a:p>
          <a:p>
            <a:pPr marL="542925" lvl="1" indent="-271462" algn="l">
              <a:lnSpc>
                <a:spcPts val="4320"/>
              </a:lnSpc>
            </a:pPr>
            <a:endParaRPr lang="en-US" sz="3000">
              <a:solidFill>
                <a:srgbClr val="000000"/>
              </a:solidFill>
              <a:latin typeface="Gotham"/>
              <a:ea typeface="Gotham"/>
              <a:cs typeface="Gotham"/>
              <a:sym typeface="Gotham"/>
            </a:endParaRPr>
          </a:p>
          <a:p>
            <a:pPr marL="542925" lvl="1" indent="-271462" algn="l">
              <a:lnSpc>
                <a:spcPts val="4320"/>
              </a:lnSpc>
            </a:pPr>
            <a:r>
              <a:rPr lang="en-US" sz="3000">
                <a:solidFill>
                  <a:srgbClr val="000000"/>
                </a:solidFill>
                <a:latin typeface="Gotham"/>
                <a:ea typeface="Gotham"/>
                <a:cs typeface="Gotham"/>
                <a:sym typeface="Gotham"/>
              </a:rPr>
              <a:t>Effective August 1, 2025</a:t>
            </a:r>
          </a:p>
          <a:p>
            <a:pPr marL="542925" lvl="1" indent="-271462" algn="l">
              <a:lnSpc>
                <a:spcPts val="4320"/>
              </a:lnSpc>
            </a:pPr>
            <a:endParaRPr lang="en-US" sz="3000">
              <a:solidFill>
                <a:srgbClr val="000000"/>
              </a:solidFill>
              <a:latin typeface="Gotham"/>
              <a:ea typeface="Gotham"/>
              <a:cs typeface="Gotham"/>
              <a:sym typeface="Gotham"/>
            </a:endParaRPr>
          </a:p>
        </p:txBody>
      </p:sp>
      <p:grpSp>
        <p:nvGrpSpPr>
          <p:cNvPr id="4" name="Group 4"/>
          <p:cNvGrpSpPr/>
          <p:nvPr/>
        </p:nvGrpSpPr>
        <p:grpSpPr>
          <a:xfrm>
            <a:off x="17448243" y="9679503"/>
            <a:ext cx="643810" cy="547688"/>
            <a:chOff x="0" y="0"/>
            <a:chExt cx="858414" cy="730250"/>
          </a:xfrm>
        </p:grpSpPr>
        <p:sp>
          <p:nvSpPr>
            <p:cNvPr id="5" name="Freeform 5"/>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6" name="TextBox 6"/>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8</a:t>
              </a:r>
            </a:p>
          </p:txBody>
        </p:sp>
      </p:gr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4">
                <a:alphaModFix amt="50000"/>
              </a:blip>
              <a:stretch>
                <a:fillRect l="-103" r="-104"/>
              </a:stretch>
            </a:blipFill>
          </p:spPr>
          <p:txBody>
            <a:bodyPr/>
            <a:lstStyle/>
            <a:p>
              <a:endParaRPr lang="en-US"/>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7448243" y="9679503"/>
            <a:ext cx="643810" cy="547688"/>
            <a:chOff x="0" y="0"/>
            <a:chExt cx="858414" cy="730250"/>
          </a:xfrm>
        </p:grpSpPr>
        <p:sp>
          <p:nvSpPr>
            <p:cNvPr id="3" name="Freeform 3"/>
            <p:cNvSpPr/>
            <p:nvPr/>
          </p:nvSpPr>
          <p:spPr>
            <a:xfrm>
              <a:off x="0" y="0"/>
              <a:ext cx="858414" cy="730250"/>
            </a:xfrm>
            <a:custGeom>
              <a:avLst/>
              <a:gdLst/>
              <a:ahLst/>
              <a:cxnLst/>
              <a:rect l="l" t="t" r="r" b="b"/>
              <a:pathLst>
                <a:path w="858414" h="730250">
                  <a:moveTo>
                    <a:pt x="0" y="0"/>
                  </a:moveTo>
                  <a:lnTo>
                    <a:pt x="858414" y="0"/>
                  </a:lnTo>
                  <a:lnTo>
                    <a:pt x="858414" y="730250"/>
                  </a:lnTo>
                  <a:lnTo>
                    <a:pt x="0" y="730250"/>
                  </a:lnTo>
                  <a:close/>
                </a:path>
              </a:pathLst>
            </a:custGeom>
            <a:solidFill>
              <a:srgbClr val="000000">
                <a:alpha val="0"/>
              </a:srgbClr>
            </a:solidFill>
          </p:spPr>
          <p:txBody>
            <a:bodyPr/>
            <a:lstStyle/>
            <a:p>
              <a:endParaRPr lang="en-US"/>
            </a:p>
          </p:txBody>
        </p:sp>
        <p:sp>
          <p:nvSpPr>
            <p:cNvPr id="4" name="TextBox 4"/>
            <p:cNvSpPr txBox="1"/>
            <p:nvPr/>
          </p:nvSpPr>
          <p:spPr>
            <a:xfrm>
              <a:off x="0" y="-9525"/>
              <a:ext cx="858414" cy="739775"/>
            </a:xfrm>
            <a:prstGeom prst="rect">
              <a:avLst/>
            </a:prstGeom>
          </p:spPr>
          <p:txBody>
            <a:bodyPr lIns="0" tIns="0" rIns="0" bIns="0" rtlCol="0" anchor="ctr"/>
            <a:lstStyle/>
            <a:p>
              <a:pPr algn="r">
                <a:lnSpc>
                  <a:spcPts val="1620"/>
                </a:lnSpc>
              </a:pPr>
              <a:r>
                <a:rPr lang="en-US" sz="1350">
                  <a:solidFill>
                    <a:srgbClr val="000000"/>
                  </a:solidFill>
                  <a:latin typeface="Gotham"/>
                  <a:ea typeface="Gotham"/>
                  <a:cs typeface="Gotham"/>
                  <a:sym typeface="Gotham"/>
                </a:rPr>
                <a:t>9</a:t>
              </a:r>
            </a:p>
          </p:txBody>
        </p:sp>
      </p:grpSp>
      <p:sp>
        <p:nvSpPr>
          <p:cNvPr id="5" name="TextBox 5"/>
          <p:cNvSpPr txBox="1"/>
          <p:nvPr/>
        </p:nvSpPr>
        <p:spPr>
          <a:xfrm>
            <a:off x="1010412" y="916305"/>
            <a:ext cx="15797487" cy="768096"/>
          </a:xfrm>
          <a:prstGeom prst="rect">
            <a:avLst/>
          </a:prstGeom>
        </p:spPr>
        <p:txBody>
          <a:bodyPr lIns="0" tIns="0" rIns="0" bIns="0" rtlCol="0" anchor="t">
            <a:spAutoFit/>
          </a:bodyPr>
          <a:lstStyle/>
          <a:p>
            <a:pPr algn="l">
              <a:lnSpc>
                <a:spcPts val="5832"/>
              </a:lnSpc>
            </a:pPr>
            <a:r>
              <a:rPr lang="en-US" sz="5400" b="1">
                <a:solidFill>
                  <a:srgbClr val="000000"/>
                </a:solidFill>
                <a:latin typeface="Gotham Bold"/>
                <a:ea typeface="Gotham Bold"/>
                <a:cs typeface="Gotham Bold"/>
                <a:sym typeface="Gotham Bold"/>
              </a:rPr>
              <a:t>Truancy</a:t>
            </a:r>
          </a:p>
        </p:txBody>
      </p:sp>
      <p:sp>
        <p:nvSpPr>
          <p:cNvPr id="6" name="TextBox 6"/>
          <p:cNvSpPr txBox="1"/>
          <p:nvPr/>
        </p:nvSpPr>
        <p:spPr>
          <a:xfrm>
            <a:off x="1010410" y="2542818"/>
            <a:ext cx="15797489" cy="4475607"/>
          </a:xfrm>
          <a:prstGeom prst="rect">
            <a:avLst/>
          </a:prstGeom>
        </p:spPr>
        <p:txBody>
          <a:bodyPr lIns="0" tIns="0" rIns="0" bIns="0" rtlCol="0" anchor="t">
            <a:spAutoFit/>
          </a:bodyPr>
          <a:lstStyle/>
          <a:p>
            <a:pPr marL="542925" lvl="1" indent="-271462" algn="l">
              <a:lnSpc>
                <a:spcPts val="4320"/>
              </a:lnSpc>
              <a:buFont typeface="Arial"/>
              <a:buChar char="•"/>
            </a:pPr>
            <a:r>
              <a:rPr lang="en-US" sz="3000" u="sng">
                <a:solidFill>
                  <a:srgbClr val="169C9A"/>
                </a:solidFill>
                <a:latin typeface="Gotham"/>
                <a:ea typeface="Gotham"/>
                <a:cs typeface="Gotham"/>
                <a:sym typeface="Gotham"/>
                <a:hlinkClick r:id="rId2" tooltip="https://www.revisor.mn.gov/laws/2025/1/Session+Law/Chapter/3/"/>
              </a:rPr>
              <a:t>HF 2 Special Session/Minn. Sess. L. Ch. 3</a:t>
            </a:r>
            <a:r>
              <a:rPr lang="en-US" sz="3000">
                <a:solidFill>
                  <a:srgbClr val="000000"/>
                </a:solidFill>
                <a:latin typeface="Gotham"/>
                <a:ea typeface="Gotham"/>
                <a:cs typeface="Gotham"/>
                <a:sym typeface="Gotham"/>
              </a:rPr>
              <a:t> </a:t>
            </a:r>
          </a:p>
          <a:p>
            <a:pPr marL="542925" lvl="1" indent="-271462" algn="l">
              <a:lnSpc>
                <a:spcPts val="4320"/>
              </a:lnSpc>
              <a:buFont typeface="Arial"/>
              <a:buChar char="•"/>
            </a:pPr>
            <a:r>
              <a:rPr lang="en-US" sz="3000">
                <a:solidFill>
                  <a:srgbClr val="000000"/>
                </a:solidFill>
                <a:latin typeface="Gotham"/>
                <a:ea typeface="Gotham"/>
                <a:cs typeface="Gotham"/>
                <a:sym typeface="Gotham"/>
              </a:rPr>
              <a:t>CHIPS definition of “habitual truant” modified</a:t>
            </a:r>
          </a:p>
          <a:p>
            <a:pPr marL="831532" lvl="2" indent="-277178" algn="l">
              <a:lnSpc>
                <a:spcPts val="3887"/>
              </a:lnSpc>
              <a:buFont typeface="Arial"/>
              <a:buChar char="⚬"/>
            </a:pPr>
            <a:r>
              <a:rPr lang="en-US" sz="2700">
                <a:solidFill>
                  <a:srgbClr val="000000"/>
                </a:solidFill>
                <a:latin typeface="Gotham"/>
                <a:ea typeface="Gotham"/>
                <a:cs typeface="Gotham"/>
                <a:sym typeface="Gotham"/>
              </a:rPr>
              <a:t>Applies to children 12-17 when they have missed one or more class periods on seven school days per year</a:t>
            </a:r>
          </a:p>
          <a:p>
            <a:pPr marL="831532" lvl="2" indent="-277178" algn="l">
              <a:lnSpc>
                <a:spcPts val="3887"/>
              </a:lnSpc>
              <a:buFont typeface="Arial"/>
              <a:buChar char="⚬"/>
            </a:pPr>
            <a:r>
              <a:rPr lang="en-US" sz="2700">
                <a:solidFill>
                  <a:srgbClr val="000000"/>
                </a:solidFill>
                <a:latin typeface="Gotham"/>
                <a:ea typeface="Gotham"/>
                <a:cs typeface="Gotham"/>
                <a:sym typeface="Gotham"/>
              </a:rPr>
              <a:t>For children under 12 to be truant, there must be a showing by clear and convincing evidence that the child’s absence is not due to the failure of the child’s parent, guardian, or custodian</a:t>
            </a:r>
          </a:p>
          <a:p>
            <a:pPr marL="831532" lvl="2" indent="-277178" algn="l">
              <a:lnSpc>
                <a:spcPts val="3887"/>
              </a:lnSpc>
            </a:pPr>
            <a:r>
              <a:rPr lang="en-US" sz="2700">
                <a:solidFill>
                  <a:srgbClr val="000000"/>
                </a:solidFill>
                <a:latin typeface="Gotham"/>
                <a:ea typeface="Gotham"/>
                <a:cs typeface="Gotham"/>
                <a:sym typeface="Gotham"/>
              </a:rPr>
              <a:t>Effective August 1, 2025</a:t>
            </a:r>
          </a:p>
          <a:p>
            <a:pPr marL="831532" lvl="2" indent="-277178" algn="l">
              <a:lnSpc>
                <a:spcPts val="3887"/>
              </a:lnSpc>
            </a:pPr>
            <a:r>
              <a:rPr lang="en-US" sz="2700">
                <a:solidFill>
                  <a:srgbClr val="000000"/>
                </a:solidFill>
                <a:latin typeface="Gotham"/>
                <a:ea typeface="Gotham"/>
                <a:cs typeface="Gotham"/>
                <a:sym typeface="Gotham"/>
              </a:rPr>
              <a:t> </a:t>
            </a:r>
          </a:p>
        </p:txBody>
      </p:sp>
      <p:grpSp>
        <p:nvGrpSpPr>
          <p:cNvPr id="7" name="Group 7"/>
          <p:cNvGrpSpPr>
            <a:grpSpLocks noChangeAspect="1"/>
          </p:cNvGrpSpPr>
          <p:nvPr/>
        </p:nvGrpSpPr>
        <p:grpSpPr>
          <a:xfrm>
            <a:off x="1028700" y="8520681"/>
            <a:ext cx="4397824" cy="737619"/>
            <a:chOff x="0" y="0"/>
            <a:chExt cx="5863766" cy="983492"/>
          </a:xfrm>
        </p:grpSpPr>
        <p:sp>
          <p:nvSpPr>
            <p:cNvPr id="8" name="Freeform 8" descr="A black background with a black square  Description automatically generated with medium confidence"/>
            <p:cNvSpPr/>
            <p:nvPr/>
          </p:nvSpPr>
          <p:spPr>
            <a:xfrm>
              <a:off x="0" y="0"/>
              <a:ext cx="5863717" cy="983488"/>
            </a:xfrm>
            <a:custGeom>
              <a:avLst/>
              <a:gdLst/>
              <a:ahLst/>
              <a:cxnLst/>
              <a:rect l="l" t="t" r="r" b="b"/>
              <a:pathLst>
                <a:path w="5863717" h="983488">
                  <a:moveTo>
                    <a:pt x="0" y="0"/>
                  </a:moveTo>
                  <a:lnTo>
                    <a:pt x="5863717" y="0"/>
                  </a:lnTo>
                  <a:lnTo>
                    <a:pt x="5863717" y="983488"/>
                  </a:lnTo>
                  <a:lnTo>
                    <a:pt x="0" y="983488"/>
                  </a:lnTo>
                  <a:lnTo>
                    <a:pt x="0" y="0"/>
                  </a:lnTo>
                  <a:close/>
                </a:path>
              </a:pathLst>
            </a:custGeom>
            <a:blipFill>
              <a:blip r:embed="rId3">
                <a:alphaModFix amt="50000"/>
              </a:blip>
              <a:stretch>
                <a:fillRect l="-103" r="-104"/>
              </a:stretch>
            </a:blipFill>
          </p:spPr>
          <p:txBody>
            <a:bodyPr/>
            <a:lstStyle/>
            <a:p>
              <a:endParaRPr lang="en-US"/>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DEA0934990BF6449D039748318F57DC" ma:contentTypeVersion="18" ma:contentTypeDescription="Create a new document." ma:contentTypeScope="" ma:versionID="f2a6216c9b922cc24b61861cce819594">
  <xsd:schema xmlns:xsd="http://www.w3.org/2001/XMLSchema" xmlns:xs="http://www.w3.org/2001/XMLSchema" xmlns:p="http://schemas.microsoft.com/office/2006/metadata/properties" xmlns:ns2="8c8501a0-2ab3-47b6-a29a-fb56c47580e8" xmlns:ns3="0eb95284-ebeb-4b2c-b7b5-eff655f531dd" targetNamespace="http://schemas.microsoft.com/office/2006/metadata/properties" ma:root="true" ma:fieldsID="51335023978f9441b4c189f393559018" ns2:_="" ns3:_="">
    <xsd:import namespace="8c8501a0-2ab3-47b6-a29a-fb56c47580e8"/>
    <xsd:import namespace="0eb95284-ebeb-4b2c-b7b5-eff655f531d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2:SharedWithUsers" minOccurs="0"/>
                <xsd:element ref="ns2:SharedWithDetails" minOccurs="0"/>
                <xsd:element ref="ns3:MediaServiceAutoKeyPoints" minOccurs="0"/>
                <xsd:element ref="ns3:MediaServiceKeyPoint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8501a0-2ab3-47b6-a29a-fb56c47580e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4e6de7cf-46f9-402d-96af-31dc300af3cc}" ma:internalName="TaxCatchAll" ma:showField="CatchAllData" ma:web="8c8501a0-2ab3-47b6-a29a-fb56c47580e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eb95284-ebeb-4b2c-b7b5-eff655f531d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ea929340-1868-4b44-bfdc-0e19845a9b5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8c8501a0-2ab3-47b6-a29a-fb56c47580e8" xsi:nil="true"/>
    <lcf76f155ced4ddcb4097134ff3c332f xmlns="0eb95284-ebeb-4b2c-b7b5-eff655f531dd">
      <Terms xmlns="http://schemas.microsoft.com/office/infopath/2007/PartnerControls"/>
    </lcf76f155ced4ddcb4097134ff3c332f>
    <_dlc_DocId xmlns="8c8501a0-2ab3-47b6-a29a-fb56c47580e8">76PAWZE5Q6XX-1922996523-863447</_dlc_DocId>
    <_dlc_DocIdUrl xmlns="8c8501a0-2ab3-47b6-a29a-fb56c47580e8">
      <Url>https://childrenslawcentermn.sharepoint.com/sites/CLCShares/_layouts/15/DocIdRedir.aspx?ID=76PAWZE5Q6XX-1922996523-863447</Url>
      <Description>76PAWZE5Q6XX-1922996523-863447</Description>
    </_dlc_DocIdUrl>
  </documentManagement>
</p:properties>
</file>

<file path=customXml/itemProps1.xml><?xml version="1.0" encoding="utf-8"?>
<ds:datastoreItem xmlns:ds="http://schemas.openxmlformats.org/officeDocument/2006/customXml" ds:itemID="{2C7FDF0B-2A88-484B-878E-150B6F75BD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8501a0-2ab3-47b6-a29a-fb56c47580e8"/>
    <ds:schemaRef ds:uri="0eb95284-ebeb-4b2c-b7b5-eff655f531d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68B5A9-F8BB-4D6C-9C50-175299715547}">
  <ds:schemaRefs>
    <ds:schemaRef ds:uri="http://schemas.microsoft.com/sharepoint/events"/>
  </ds:schemaRefs>
</ds:datastoreItem>
</file>

<file path=customXml/itemProps3.xml><?xml version="1.0" encoding="utf-8"?>
<ds:datastoreItem xmlns:ds="http://schemas.openxmlformats.org/officeDocument/2006/customXml" ds:itemID="{2B8FA35F-35A4-4FE8-BFCC-B27ABE38BD7C}">
  <ds:schemaRefs>
    <ds:schemaRef ds:uri="http://schemas.microsoft.com/sharepoint/v3/contenttype/forms"/>
  </ds:schemaRefs>
</ds:datastoreItem>
</file>

<file path=customXml/itemProps4.xml><?xml version="1.0" encoding="utf-8"?>
<ds:datastoreItem xmlns:ds="http://schemas.openxmlformats.org/officeDocument/2006/customXml" ds:itemID="{FD065371-5A04-470C-B4D1-FB8600D5370F}">
  <ds:schemaRefs>
    <ds:schemaRef ds:uri="http://schemas.microsoft.com/office/2006/metadata/properties"/>
    <ds:schemaRef ds:uri="http://schemas.microsoft.com/office/infopath/2007/PartnerControls"/>
    <ds:schemaRef ds:uri="8c8501a0-2ab3-47b6-a29a-fb56c47580e8"/>
    <ds:schemaRef ds:uri="0eb95284-ebeb-4b2c-b7b5-eff655f531dd"/>
  </ds:schemaRefs>
</ds:datastoreItem>
</file>

<file path=docProps/app.xml><?xml version="1.0" encoding="utf-8"?>
<Properties xmlns="http://schemas.openxmlformats.org/officeDocument/2006/extended-properties" xmlns:vt="http://schemas.openxmlformats.org/officeDocument/2006/docPropsVTypes">
  <TotalTime>141</TotalTime>
  <Words>2540</Words>
  <Application>Microsoft Office PowerPoint</Application>
  <PresentationFormat>Custom</PresentationFormat>
  <Paragraphs>253</Paragraphs>
  <Slides>29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Gotham Bold</vt:lpstr>
      <vt:lpstr>Calibri</vt:lpstr>
      <vt:lpstr>Arial Bold</vt:lpstr>
      <vt:lpstr>Gotham</vt:lpstr>
      <vt:lpstr>Arial</vt:lpstr>
      <vt:lpstr>Aptos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Legislative Changes Powerpoint 2025.pptx</dc:title>
  <cp:lastModifiedBy>Katie Mathurin</cp:lastModifiedBy>
  <cp:revision>1</cp:revision>
  <dcterms:created xsi:type="dcterms:W3CDTF">2006-08-16T00:00:00Z</dcterms:created>
  <dcterms:modified xsi:type="dcterms:W3CDTF">2025-08-19T16:15:35Z</dcterms:modified>
  <dc:identifier>DAGwcLsKRsw</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0x0101003DEA0934990BF6449D039748318F57DC</vt:lpwstr>
  </property>
  <property fmtid="{D5CDD505-2E9C-101B-9397-08002B2CF9AE}" pid="3" name="_dlc_DocIdItemGuid">
    <vt:lpwstr>6ff54249-fc83-4af9-aa42-1a5a45ae9f90</vt:lpwstr>
  </property>
  <property fmtid="{D5CDD505-2E9C-101B-9397-08002B2CF9AE}" pid="4" name="MediaServiceImageTags">
    <vt:lpwstr/>
  </property>
</Properties>
</file>